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7" r:id="rId2"/>
    <p:sldId id="285" r:id="rId3"/>
    <p:sldId id="260" r:id="rId4"/>
    <p:sldId id="298" r:id="rId5"/>
    <p:sldId id="267" r:id="rId6"/>
    <p:sldId id="271" r:id="rId7"/>
    <p:sldId id="274" r:id="rId8"/>
    <p:sldId id="299" r:id="rId9"/>
    <p:sldId id="304" r:id="rId10"/>
    <p:sldId id="306" r:id="rId11"/>
    <p:sldId id="305" r:id="rId12"/>
    <p:sldId id="301" r:id="rId13"/>
    <p:sldId id="283" r:id="rId14"/>
    <p:sldId id="280" r:id="rId15"/>
    <p:sldId id="264" r:id="rId16"/>
    <p:sldId id="268" r:id="rId17"/>
    <p:sldId id="290" r:id="rId18"/>
    <p:sldId id="291" r:id="rId19"/>
    <p:sldId id="289" r:id="rId20"/>
    <p:sldId id="269" r:id="rId21"/>
    <p:sldId id="272" r:id="rId22"/>
    <p:sldId id="293" r:id="rId23"/>
    <p:sldId id="294" r:id="rId24"/>
    <p:sldId id="297" r:id="rId25"/>
    <p:sldId id="295" r:id="rId26"/>
    <p:sldId id="309" r:id="rId27"/>
    <p:sldId id="308" r:id="rId28"/>
    <p:sldId id="310" r:id="rId29"/>
    <p:sldId id="284"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20" autoAdjust="0"/>
  </p:normalViewPr>
  <p:slideViewPr>
    <p:cSldViewPr snapToGrid="0" showGuides="1">
      <p:cViewPr varScale="1">
        <p:scale>
          <a:sx n="86" d="100"/>
          <a:sy n="86" d="100"/>
        </p:scale>
        <p:origin x="288" y="45"/>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88D58-9FDD-4C58-9FC4-4667448151F3}" type="datetimeFigureOut">
              <a:rPr lang="zh-CN" altLang="en-US" smtClean="0"/>
              <a:t>2022/9/19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78A948-9DDE-4D71-BE98-DB3674A98521}" type="slidenum">
              <a:rPr lang="zh-CN" altLang="en-US" smtClean="0"/>
              <a:t>‹#›</a:t>
            </a:fld>
            <a:endParaRPr lang="zh-CN" altLang="en-US"/>
          </a:p>
        </p:txBody>
      </p:sp>
    </p:spTree>
    <p:extLst>
      <p:ext uri="{BB962C8B-B14F-4D97-AF65-F5344CB8AC3E}">
        <p14:creationId xmlns:p14="http://schemas.microsoft.com/office/powerpoint/2010/main" val="3105300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a:t>
            </a:fld>
            <a:endParaRPr lang="zh-CN" altLang="en-US"/>
          </a:p>
        </p:txBody>
      </p:sp>
    </p:spTree>
    <p:extLst>
      <p:ext uri="{BB962C8B-B14F-4D97-AF65-F5344CB8AC3E}">
        <p14:creationId xmlns:p14="http://schemas.microsoft.com/office/powerpoint/2010/main" val="16744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11</a:t>
            </a:fld>
            <a:endParaRPr lang="zh-CN" altLang="en-US"/>
          </a:p>
        </p:txBody>
      </p:sp>
    </p:spTree>
    <p:extLst>
      <p:ext uri="{BB962C8B-B14F-4D97-AF65-F5344CB8AC3E}">
        <p14:creationId xmlns:p14="http://schemas.microsoft.com/office/powerpoint/2010/main" val="1215414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78A948-9DDE-4D71-BE98-DB3674A9852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13608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13</a:t>
            </a:fld>
            <a:endParaRPr lang="zh-CN" altLang="en-US"/>
          </a:p>
        </p:txBody>
      </p:sp>
    </p:spTree>
    <p:extLst>
      <p:ext uri="{BB962C8B-B14F-4D97-AF65-F5344CB8AC3E}">
        <p14:creationId xmlns:p14="http://schemas.microsoft.com/office/powerpoint/2010/main" val="257435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14</a:t>
            </a:fld>
            <a:endParaRPr lang="zh-CN" altLang="en-US"/>
          </a:p>
        </p:txBody>
      </p:sp>
    </p:spTree>
    <p:extLst>
      <p:ext uri="{BB962C8B-B14F-4D97-AF65-F5344CB8AC3E}">
        <p14:creationId xmlns:p14="http://schemas.microsoft.com/office/powerpoint/2010/main" val="4184920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15</a:t>
            </a:fld>
            <a:endParaRPr lang="zh-CN" altLang="en-US"/>
          </a:p>
        </p:txBody>
      </p:sp>
    </p:spTree>
    <p:extLst>
      <p:ext uri="{BB962C8B-B14F-4D97-AF65-F5344CB8AC3E}">
        <p14:creationId xmlns:p14="http://schemas.microsoft.com/office/powerpoint/2010/main" val="1291305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16</a:t>
            </a:fld>
            <a:endParaRPr lang="zh-CN" altLang="en-US"/>
          </a:p>
        </p:txBody>
      </p:sp>
    </p:spTree>
    <p:extLst>
      <p:ext uri="{BB962C8B-B14F-4D97-AF65-F5344CB8AC3E}">
        <p14:creationId xmlns:p14="http://schemas.microsoft.com/office/powerpoint/2010/main" val="3852062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17</a:t>
            </a:fld>
            <a:endParaRPr lang="zh-CN" altLang="en-US"/>
          </a:p>
        </p:txBody>
      </p:sp>
    </p:spTree>
    <p:extLst>
      <p:ext uri="{BB962C8B-B14F-4D97-AF65-F5344CB8AC3E}">
        <p14:creationId xmlns:p14="http://schemas.microsoft.com/office/powerpoint/2010/main" val="829525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18</a:t>
            </a:fld>
            <a:endParaRPr lang="zh-CN" altLang="en-US"/>
          </a:p>
        </p:txBody>
      </p:sp>
    </p:spTree>
    <p:extLst>
      <p:ext uri="{BB962C8B-B14F-4D97-AF65-F5344CB8AC3E}">
        <p14:creationId xmlns:p14="http://schemas.microsoft.com/office/powerpoint/2010/main" val="4244677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20</a:t>
            </a:fld>
            <a:endParaRPr lang="zh-CN" altLang="en-US"/>
          </a:p>
        </p:txBody>
      </p:sp>
    </p:spTree>
    <p:extLst>
      <p:ext uri="{BB962C8B-B14F-4D97-AF65-F5344CB8AC3E}">
        <p14:creationId xmlns:p14="http://schemas.microsoft.com/office/powerpoint/2010/main" val="4259649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21</a:t>
            </a:fld>
            <a:endParaRPr lang="zh-CN" altLang="en-US"/>
          </a:p>
        </p:txBody>
      </p:sp>
    </p:spTree>
    <p:extLst>
      <p:ext uri="{BB962C8B-B14F-4D97-AF65-F5344CB8AC3E}">
        <p14:creationId xmlns:p14="http://schemas.microsoft.com/office/powerpoint/2010/main" val="3104402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2</a:t>
            </a:fld>
            <a:endParaRPr lang="zh-CN" altLang="en-US"/>
          </a:p>
        </p:txBody>
      </p:sp>
    </p:spTree>
    <p:extLst>
      <p:ext uri="{BB962C8B-B14F-4D97-AF65-F5344CB8AC3E}">
        <p14:creationId xmlns:p14="http://schemas.microsoft.com/office/powerpoint/2010/main" val="1140387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22</a:t>
            </a:fld>
            <a:endParaRPr lang="zh-CN" altLang="en-US"/>
          </a:p>
        </p:txBody>
      </p:sp>
    </p:spTree>
    <p:extLst>
      <p:ext uri="{BB962C8B-B14F-4D97-AF65-F5344CB8AC3E}">
        <p14:creationId xmlns:p14="http://schemas.microsoft.com/office/powerpoint/2010/main" val="3549022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23</a:t>
            </a:fld>
            <a:endParaRPr lang="zh-CN" altLang="en-US"/>
          </a:p>
        </p:txBody>
      </p:sp>
    </p:spTree>
    <p:extLst>
      <p:ext uri="{BB962C8B-B14F-4D97-AF65-F5344CB8AC3E}">
        <p14:creationId xmlns:p14="http://schemas.microsoft.com/office/powerpoint/2010/main" val="483274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24</a:t>
            </a:fld>
            <a:endParaRPr lang="zh-CN" altLang="en-US"/>
          </a:p>
        </p:txBody>
      </p:sp>
    </p:spTree>
    <p:extLst>
      <p:ext uri="{BB962C8B-B14F-4D97-AF65-F5344CB8AC3E}">
        <p14:creationId xmlns:p14="http://schemas.microsoft.com/office/powerpoint/2010/main" val="4274338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25</a:t>
            </a:fld>
            <a:endParaRPr lang="zh-CN" altLang="en-US"/>
          </a:p>
        </p:txBody>
      </p:sp>
    </p:spTree>
    <p:extLst>
      <p:ext uri="{BB962C8B-B14F-4D97-AF65-F5344CB8AC3E}">
        <p14:creationId xmlns:p14="http://schemas.microsoft.com/office/powerpoint/2010/main" val="1274586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26</a:t>
            </a:fld>
            <a:endParaRPr lang="zh-CN" altLang="en-US"/>
          </a:p>
        </p:txBody>
      </p:sp>
    </p:spTree>
    <p:extLst>
      <p:ext uri="{BB962C8B-B14F-4D97-AF65-F5344CB8AC3E}">
        <p14:creationId xmlns:p14="http://schemas.microsoft.com/office/powerpoint/2010/main" val="465774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27</a:t>
            </a:fld>
            <a:endParaRPr lang="zh-CN" altLang="en-US"/>
          </a:p>
        </p:txBody>
      </p:sp>
    </p:spTree>
    <p:extLst>
      <p:ext uri="{BB962C8B-B14F-4D97-AF65-F5344CB8AC3E}">
        <p14:creationId xmlns:p14="http://schemas.microsoft.com/office/powerpoint/2010/main" val="4119585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29</a:t>
            </a:fld>
            <a:endParaRPr lang="zh-CN" altLang="en-US"/>
          </a:p>
        </p:txBody>
      </p:sp>
    </p:spTree>
    <p:extLst>
      <p:ext uri="{BB962C8B-B14F-4D97-AF65-F5344CB8AC3E}">
        <p14:creationId xmlns:p14="http://schemas.microsoft.com/office/powerpoint/2010/main" val="1178634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3</a:t>
            </a:fld>
            <a:endParaRPr lang="zh-CN" altLang="en-US"/>
          </a:p>
        </p:txBody>
      </p:sp>
    </p:spTree>
    <p:extLst>
      <p:ext uri="{BB962C8B-B14F-4D97-AF65-F5344CB8AC3E}">
        <p14:creationId xmlns:p14="http://schemas.microsoft.com/office/powerpoint/2010/main" val="1830097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5</a:t>
            </a:fld>
            <a:endParaRPr lang="zh-CN" altLang="en-US"/>
          </a:p>
        </p:txBody>
      </p:sp>
    </p:spTree>
    <p:extLst>
      <p:ext uri="{BB962C8B-B14F-4D97-AF65-F5344CB8AC3E}">
        <p14:creationId xmlns:p14="http://schemas.microsoft.com/office/powerpoint/2010/main" val="3232284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6</a:t>
            </a:fld>
            <a:endParaRPr lang="zh-CN" altLang="en-US"/>
          </a:p>
        </p:txBody>
      </p:sp>
    </p:spTree>
    <p:extLst>
      <p:ext uri="{BB962C8B-B14F-4D97-AF65-F5344CB8AC3E}">
        <p14:creationId xmlns:p14="http://schemas.microsoft.com/office/powerpoint/2010/main" val="1151060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7</a:t>
            </a:fld>
            <a:endParaRPr lang="zh-CN" altLang="en-US"/>
          </a:p>
        </p:txBody>
      </p:sp>
    </p:spTree>
    <p:extLst>
      <p:ext uri="{BB962C8B-B14F-4D97-AF65-F5344CB8AC3E}">
        <p14:creationId xmlns:p14="http://schemas.microsoft.com/office/powerpoint/2010/main" val="206321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8</a:t>
            </a:fld>
            <a:endParaRPr lang="zh-CN" altLang="en-US"/>
          </a:p>
        </p:txBody>
      </p:sp>
    </p:spTree>
    <p:extLst>
      <p:ext uri="{BB962C8B-B14F-4D97-AF65-F5344CB8AC3E}">
        <p14:creationId xmlns:p14="http://schemas.microsoft.com/office/powerpoint/2010/main" val="351917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9</a:t>
            </a:fld>
            <a:endParaRPr lang="zh-CN" altLang="en-US"/>
          </a:p>
        </p:txBody>
      </p:sp>
    </p:spTree>
    <p:extLst>
      <p:ext uri="{BB962C8B-B14F-4D97-AF65-F5344CB8AC3E}">
        <p14:creationId xmlns:p14="http://schemas.microsoft.com/office/powerpoint/2010/main" val="2506621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10</a:t>
            </a:fld>
            <a:endParaRPr lang="zh-CN" altLang="en-US"/>
          </a:p>
        </p:txBody>
      </p:sp>
    </p:spTree>
    <p:extLst>
      <p:ext uri="{BB962C8B-B14F-4D97-AF65-F5344CB8AC3E}">
        <p14:creationId xmlns:p14="http://schemas.microsoft.com/office/powerpoint/2010/main" val="3324562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4138746567"/>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313473" y="2221007"/>
            <a:ext cx="2769660" cy="1512000"/>
          </a:xfrm>
          <a:custGeom>
            <a:avLst/>
            <a:gdLst>
              <a:gd name="connsiteX0" fmla="*/ 0 w 2769660"/>
              <a:gd name="connsiteY0" fmla="*/ 0 h 1512000"/>
              <a:gd name="connsiteX1" fmla="*/ 2769660 w 2769660"/>
              <a:gd name="connsiteY1" fmla="*/ 0 h 1512000"/>
              <a:gd name="connsiteX2" fmla="*/ 2769660 w 2769660"/>
              <a:gd name="connsiteY2" fmla="*/ 1512000 h 1512000"/>
              <a:gd name="connsiteX3" fmla="*/ 0 w 2769660"/>
              <a:gd name="connsiteY3" fmla="*/ 1512000 h 1512000"/>
            </a:gdLst>
            <a:ahLst/>
            <a:cxnLst>
              <a:cxn ang="0">
                <a:pos x="connsiteX0" y="connsiteY0"/>
              </a:cxn>
              <a:cxn ang="0">
                <a:pos x="connsiteX1" y="connsiteY1"/>
              </a:cxn>
              <a:cxn ang="0">
                <a:pos x="connsiteX2" y="connsiteY2"/>
              </a:cxn>
              <a:cxn ang="0">
                <a:pos x="connsiteX3" y="connsiteY3"/>
              </a:cxn>
            </a:cxnLst>
            <a:rect l="l" t="t" r="r" b="b"/>
            <a:pathLst>
              <a:path w="2769660" h="1512000">
                <a:moveTo>
                  <a:pt x="0" y="0"/>
                </a:moveTo>
                <a:lnTo>
                  <a:pt x="2769660" y="0"/>
                </a:lnTo>
                <a:lnTo>
                  <a:pt x="2769660" y="1512000"/>
                </a:lnTo>
                <a:lnTo>
                  <a:pt x="0" y="1512000"/>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713482" y="2221007"/>
            <a:ext cx="2769660" cy="1512000"/>
          </a:xfrm>
          <a:custGeom>
            <a:avLst/>
            <a:gdLst>
              <a:gd name="connsiteX0" fmla="*/ 0 w 2769660"/>
              <a:gd name="connsiteY0" fmla="*/ 0 h 1512000"/>
              <a:gd name="connsiteX1" fmla="*/ 2769660 w 2769660"/>
              <a:gd name="connsiteY1" fmla="*/ 0 h 1512000"/>
              <a:gd name="connsiteX2" fmla="*/ 2769660 w 2769660"/>
              <a:gd name="connsiteY2" fmla="*/ 1512000 h 1512000"/>
              <a:gd name="connsiteX3" fmla="*/ 0 w 2769660"/>
              <a:gd name="connsiteY3" fmla="*/ 1512000 h 1512000"/>
            </a:gdLst>
            <a:ahLst/>
            <a:cxnLst>
              <a:cxn ang="0">
                <a:pos x="connsiteX0" y="connsiteY0"/>
              </a:cxn>
              <a:cxn ang="0">
                <a:pos x="connsiteX1" y="connsiteY1"/>
              </a:cxn>
              <a:cxn ang="0">
                <a:pos x="connsiteX2" y="connsiteY2"/>
              </a:cxn>
              <a:cxn ang="0">
                <a:pos x="connsiteX3" y="connsiteY3"/>
              </a:cxn>
            </a:cxnLst>
            <a:rect l="l" t="t" r="r" b="b"/>
            <a:pathLst>
              <a:path w="2769660" h="1512000">
                <a:moveTo>
                  <a:pt x="0" y="0"/>
                </a:moveTo>
                <a:lnTo>
                  <a:pt x="2769660" y="0"/>
                </a:lnTo>
                <a:lnTo>
                  <a:pt x="2769660" y="1512000"/>
                </a:lnTo>
                <a:lnTo>
                  <a:pt x="0" y="1512000"/>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113491" y="2221007"/>
            <a:ext cx="2769660" cy="1512000"/>
          </a:xfrm>
          <a:custGeom>
            <a:avLst/>
            <a:gdLst>
              <a:gd name="connsiteX0" fmla="*/ 0 w 2769660"/>
              <a:gd name="connsiteY0" fmla="*/ 0 h 1512000"/>
              <a:gd name="connsiteX1" fmla="*/ 2769660 w 2769660"/>
              <a:gd name="connsiteY1" fmla="*/ 0 h 1512000"/>
              <a:gd name="connsiteX2" fmla="*/ 2769660 w 2769660"/>
              <a:gd name="connsiteY2" fmla="*/ 1512000 h 1512000"/>
              <a:gd name="connsiteX3" fmla="*/ 0 w 2769660"/>
              <a:gd name="connsiteY3" fmla="*/ 1512000 h 1512000"/>
            </a:gdLst>
            <a:ahLst/>
            <a:cxnLst>
              <a:cxn ang="0">
                <a:pos x="connsiteX0" y="connsiteY0"/>
              </a:cxn>
              <a:cxn ang="0">
                <a:pos x="connsiteX1" y="connsiteY1"/>
              </a:cxn>
              <a:cxn ang="0">
                <a:pos x="connsiteX2" y="connsiteY2"/>
              </a:cxn>
              <a:cxn ang="0">
                <a:pos x="connsiteX3" y="connsiteY3"/>
              </a:cxn>
            </a:cxnLst>
            <a:rect l="l" t="t" r="r" b="b"/>
            <a:pathLst>
              <a:path w="2769660" h="1512000">
                <a:moveTo>
                  <a:pt x="0" y="0"/>
                </a:moveTo>
                <a:lnTo>
                  <a:pt x="2769660" y="0"/>
                </a:lnTo>
                <a:lnTo>
                  <a:pt x="2769660" y="1512000"/>
                </a:lnTo>
                <a:lnTo>
                  <a:pt x="0" y="1512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781533709"/>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013325" y="2719388"/>
            <a:ext cx="2155826" cy="2154238"/>
          </a:xfrm>
          <a:custGeom>
            <a:avLst/>
            <a:gdLst>
              <a:gd name="connsiteX0" fmla="*/ 1077913 w 2155826"/>
              <a:gd name="connsiteY0" fmla="*/ 0 h 2154238"/>
              <a:gd name="connsiteX1" fmla="*/ 2155826 w 2155826"/>
              <a:gd name="connsiteY1" fmla="*/ 1077119 h 2154238"/>
              <a:gd name="connsiteX2" fmla="*/ 1077913 w 2155826"/>
              <a:gd name="connsiteY2" fmla="*/ 2154238 h 2154238"/>
              <a:gd name="connsiteX3" fmla="*/ 0 w 2155826"/>
              <a:gd name="connsiteY3" fmla="*/ 1077119 h 2154238"/>
              <a:gd name="connsiteX4" fmla="*/ 1077913 w 2155826"/>
              <a:gd name="connsiteY4" fmla="*/ 0 h 215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826" h="2154238">
                <a:moveTo>
                  <a:pt x="1077913" y="0"/>
                </a:moveTo>
                <a:cubicBezTo>
                  <a:pt x="1673228" y="0"/>
                  <a:pt x="2155826" y="482243"/>
                  <a:pt x="2155826" y="1077119"/>
                </a:cubicBezTo>
                <a:cubicBezTo>
                  <a:pt x="2155826" y="1671995"/>
                  <a:pt x="1673228" y="2154238"/>
                  <a:pt x="1077913" y="2154238"/>
                </a:cubicBezTo>
                <a:cubicBezTo>
                  <a:pt x="482598" y="2154238"/>
                  <a:pt x="0" y="1671995"/>
                  <a:pt x="0" y="1077119"/>
                </a:cubicBezTo>
                <a:cubicBezTo>
                  <a:pt x="0" y="482243"/>
                  <a:pt x="482598" y="0"/>
                  <a:pt x="1077913"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886495135"/>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996137"/>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687564"/>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 y="2028825"/>
            <a:ext cx="5946775" cy="4273550"/>
          </a:xfrm>
          <a:custGeom>
            <a:avLst/>
            <a:gdLst>
              <a:gd name="connsiteX0" fmla="*/ 0 w 5946775"/>
              <a:gd name="connsiteY0" fmla="*/ 0 h 4273550"/>
              <a:gd name="connsiteX1" fmla="*/ 5946775 w 5946775"/>
              <a:gd name="connsiteY1" fmla="*/ 0 h 4273550"/>
              <a:gd name="connsiteX2" fmla="*/ 4799812 w 5946775"/>
              <a:gd name="connsiteY2" fmla="*/ 4273550 h 4273550"/>
              <a:gd name="connsiteX3" fmla="*/ 0 w 5946775"/>
              <a:gd name="connsiteY3" fmla="*/ 4273550 h 4273550"/>
            </a:gdLst>
            <a:ahLst/>
            <a:cxnLst>
              <a:cxn ang="0">
                <a:pos x="connsiteX0" y="connsiteY0"/>
              </a:cxn>
              <a:cxn ang="0">
                <a:pos x="connsiteX1" y="connsiteY1"/>
              </a:cxn>
              <a:cxn ang="0">
                <a:pos x="connsiteX2" y="connsiteY2"/>
              </a:cxn>
              <a:cxn ang="0">
                <a:pos x="connsiteX3" y="connsiteY3"/>
              </a:cxn>
            </a:cxnLst>
            <a:rect l="l" t="t" r="r" b="b"/>
            <a:pathLst>
              <a:path w="5946775" h="4273550">
                <a:moveTo>
                  <a:pt x="0" y="0"/>
                </a:moveTo>
                <a:lnTo>
                  <a:pt x="5946775" y="0"/>
                </a:lnTo>
                <a:lnTo>
                  <a:pt x="4799812" y="4273550"/>
                </a:lnTo>
                <a:lnTo>
                  <a:pt x="0" y="427355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04967172"/>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5165898" y="2191235"/>
            <a:ext cx="1855499" cy="3315152"/>
          </a:xfrm>
          <a:custGeom>
            <a:avLst/>
            <a:gdLst>
              <a:gd name="connsiteX0" fmla="*/ 0 w 1855499"/>
              <a:gd name="connsiteY0" fmla="*/ 0 h 3315152"/>
              <a:gd name="connsiteX1" fmla="*/ 1855499 w 1855499"/>
              <a:gd name="connsiteY1" fmla="*/ 0 h 3315152"/>
              <a:gd name="connsiteX2" fmla="*/ 1855499 w 1855499"/>
              <a:gd name="connsiteY2" fmla="*/ 3315152 h 3315152"/>
              <a:gd name="connsiteX3" fmla="*/ 0 w 1855499"/>
              <a:gd name="connsiteY3" fmla="*/ 3315152 h 3315152"/>
            </a:gdLst>
            <a:ahLst/>
            <a:cxnLst>
              <a:cxn ang="0">
                <a:pos x="connsiteX0" y="connsiteY0"/>
              </a:cxn>
              <a:cxn ang="0">
                <a:pos x="connsiteX1" y="connsiteY1"/>
              </a:cxn>
              <a:cxn ang="0">
                <a:pos x="connsiteX2" y="connsiteY2"/>
              </a:cxn>
              <a:cxn ang="0">
                <a:pos x="connsiteX3" y="connsiteY3"/>
              </a:cxn>
            </a:cxnLst>
            <a:rect l="l" t="t" r="r" b="b"/>
            <a:pathLst>
              <a:path w="1855499" h="3315152">
                <a:moveTo>
                  <a:pt x="0" y="0"/>
                </a:moveTo>
                <a:lnTo>
                  <a:pt x="1855499" y="0"/>
                </a:lnTo>
                <a:lnTo>
                  <a:pt x="1855499" y="3315152"/>
                </a:lnTo>
                <a:lnTo>
                  <a:pt x="0" y="331515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780694668"/>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701800" y="2187697"/>
            <a:ext cx="1568450" cy="1568450"/>
          </a:xfrm>
          <a:custGeom>
            <a:avLst/>
            <a:gdLst>
              <a:gd name="connsiteX0" fmla="*/ 784225 w 1568450"/>
              <a:gd name="connsiteY0" fmla="*/ 0 h 1568450"/>
              <a:gd name="connsiteX1" fmla="*/ 1568450 w 1568450"/>
              <a:gd name="connsiteY1" fmla="*/ 784225 h 1568450"/>
              <a:gd name="connsiteX2" fmla="*/ 784225 w 1568450"/>
              <a:gd name="connsiteY2" fmla="*/ 1568450 h 1568450"/>
              <a:gd name="connsiteX3" fmla="*/ 0 w 1568450"/>
              <a:gd name="connsiteY3" fmla="*/ 784225 h 1568450"/>
              <a:gd name="connsiteX4" fmla="*/ 784225 w 1568450"/>
              <a:gd name="connsiteY4" fmla="*/ 0 h 156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450" h="1568450">
                <a:moveTo>
                  <a:pt x="784225" y="0"/>
                </a:moveTo>
                <a:cubicBezTo>
                  <a:pt x="1217341" y="0"/>
                  <a:pt x="1568450" y="351109"/>
                  <a:pt x="1568450" y="784225"/>
                </a:cubicBezTo>
                <a:cubicBezTo>
                  <a:pt x="1568450" y="1217341"/>
                  <a:pt x="1217341" y="1568450"/>
                  <a:pt x="784225" y="1568450"/>
                </a:cubicBezTo>
                <a:cubicBezTo>
                  <a:pt x="351109" y="1568450"/>
                  <a:pt x="0" y="1217341"/>
                  <a:pt x="0" y="784225"/>
                </a:cubicBezTo>
                <a:cubicBezTo>
                  <a:pt x="0" y="351109"/>
                  <a:pt x="351109" y="0"/>
                  <a:pt x="784225"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5292725" y="2187697"/>
            <a:ext cx="1566864" cy="1568450"/>
          </a:xfrm>
          <a:custGeom>
            <a:avLst/>
            <a:gdLst>
              <a:gd name="connsiteX0" fmla="*/ 783432 w 1566864"/>
              <a:gd name="connsiteY0" fmla="*/ 0 h 1568450"/>
              <a:gd name="connsiteX1" fmla="*/ 1566864 w 1566864"/>
              <a:gd name="connsiteY1" fmla="*/ 784225 h 1568450"/>
              <a:gd name="connsiteX2" fmla="*/ 783432 w 1566864"/>
              <a:gd name="connsiteY2" fmla="*/ 1568450 h 1568450"/>
              <a:gd name="connsiteX3" fmla="*/ 0 w 1566864"/>
              <a:gd name="connsiteY3" fmla="*/ 784225 h 1568450"/>
              <a:gd name="connsiteX4" fmla="*/ 783432 w 1566864"/>
              <a:gd name="connsiteY4" fmla="*/ 0 h 156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864" h="1568450">
                <a:moveTo>
                  <a:pt x="783432" y="0"/>
                </a:moveTo>
                <a:cubicBezTo>
                  <a:pt x="1216110" y="0"/>
                  <a:pt x="1566864" y="351109"/>
                  <a:pt x="1566864" y="784225"/>
                </a:cubicBezTo>
                <a:cubicBezTo>
                  <a:pt x="1566864" y="1217341"/>
                  <a:pt x="1216110" y="1568450"/>
                  <a:pt x="783432" y="1568450"/>
                </a:cubicBezTo>
                <a:cubicBezTo>
                  <a:pt x="350754" y="1568450"/>
                  <a:pt x="0" y="1217341"/>
                  <a:pt x="0" y="784225"/>
                </a:cubicBezTo>
                <a:cubicBezTo>
                  <a:pt x="0" y="351109"/>
                  <a:pt x="350754" y="0"/>
                  <a:pt x="783432"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921750" y="2187697"/>
            <a:ext cx="1568450" cy="1568450"/>
          </a:xfrm>
          <a:custGeom>
            <a:avLst/>
            <a:gdLst>
              <a:gd name="connsiteX0" fmla="*/ 784225 w 1568450"/>
              <a:gd name="connsiteY0" fmla="*/ 0 h 1568450"/>
              <a:gd name="connsiteX1" fmla="*/ 1568450 w 1568450"/>
              <a:gd name="connsiteY1" fmla="*/ 784225 h 1568450"/>
              <a:gd name="connsiteX2" fmla="*/ 784225 w 1568450"/>
              <a:gd name="connsiteY2" fmla="*/ 1568450 h 1568450"/>
              <a:gd name="connsiteX3" fmla="*/ 0 w 1568450"/>
              <a:gd name="connsiteY3" fmla="*/ 784225 h 1568450"/>
              <a:gd name="connsiteX4" fmla="*/ 784225 w 1568450"/>
              <a:gd name="connsiteY4" fmla="*/ 0 h 156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450" h="1568450">
                <a:moveTo>
                  <a:pt x="784225" y="0"/>
                </a:moveTo>
                <a:cubicBezTo>
                  <a:pt x="1217341" y="0"/>
                  <a:pt x="1568450" y="351109"/>
                  <a:pt x="1568450" y="784225"/>
                </a:cubicBezTo>
                <a:cubicBezTo>
                  <a:pt x="1568450" y="1217341"/>
                  <a:pt x="1217341" y="1568450"/>
                  <a:pt x="784225" y="1568450"/>
                </a:cubicBezTo>
                <a:cubicBezTo>
                  <a:pt x="351109" y="1568450"/>
                  <a:pt x="0" y="1217341"/>
                  <a:pt x="0" y="784225"/>
                </a:cubicBezTo>
                <a:cubicBezTo>
                  <a:pt x="0" y="351109"/>
                  <a:pt x="351109" y="0"/>
                  <a:pt x="784225"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098379290"/>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936625" y="3794126"/>
            <a:ext cx="2952750" cy="2143125"/>
          </a:xfrm>
          <a:custGeom>
            <a:avLst/>
            <a:gdLst>
              <a:gd name="connsiteX0" fmla="*/ 0 w 2952750"/>
              <a:gd name="connsiteY0" fmla="*/ 0 h 2143125"/>
              <a:gd name="connsiteX1" fmla="*/ 2952750 w 2952750"/>
              <a:gd name="connsiteY1" fmla="*/ 0 h 2143125"/>
              <a:gd name="connsiteX2" fmla="*/ 2952750 w 2952750"/>
              <a:gd name="connsiteY2" fmla="*/ 2143125 h 2143125"/>
              <a:gd name="connsiteX3" fmla="*/ 0 w 2952750"/>
              <a:gd name="connsiteY3" fmla="*/ 2143125 h 2143125"/>
            </a:gdLst>
            <a:ahLst/>
            <a:cxnLst>
              <a:cxn ang="0">
                <a:pos x="connsiteX0" y="connsiteY0"/>
              </a:cxn>
              <a:cxn ang="0">
                <a:pos x="connsiteX1" y="connsiteY1"/>
              </a:cxn>
              <a:cxn ang="0">
                <a:pos x="connsiteX2" y="connsiteY2"/>
              </a:cxn>
              <a:cxn ang="0">
                <a:pos x="connsiteX3" y="connsiteY3"/>
              </a:cxn>
            </a:cxnLst>
            <a:rect l="l" t="t" r="r" b="b"/>
            <a:pathLst>
              <a:path w="2952750" h="2143125">
                <a:moveTo>
                  <a:pt x="0" y="0"/>
                </a:moveTo>
                <a:lnTo>
                  <a:pt x="2952750" y="0"/>
                </a:lnTo>
                <a:lnTo>
                  <a:pt x="2952750" y="2143125"/>
                </a:lnTo>
                <a:lnTo>
                  <a:pt x="0" y="2143125"/>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8310564" y="1619251"/>
            <a:ext cx="2841625" cy="2143125"/>
          </a:xfrm>
          <a:custGeom>
            <a:avLst/>
            <a:gdLst>
              <a:gd name="connsiteX0" fmla="*/ 0 w 2841625"/>
              <a:gd name="connsiteY0" fmla="*/ 0 h 2143125"/>
              <a:gd name="connsiteX1" fmla="*/ 2841625 w 2841625"/>
              <a:gd name="connsiteY1" fmla="*/ 0 h 2143125"/>
              <a:gd name="connsiteX2" fmla="*/ 2841625 w 2841625"/>
              <a:gd name="connsiteY2" fmla="*/ 2143125 h 2143125"/>
              <a:gd name="connsiteX3" fmla="*/ 0 w 2841625"/>
              <a:gd name="connsiteY3" fmla="*/ 2143125 h 2143125"/>
            </a:gdLst>
            <a:ahLst/>
            <a:cxnLst>
              <a:cxn ang="0">
                <a:pos x="connsiteX0" y="connsiteY0"/>
              </a:cxn>
              <a:cxn ang="0">
                <a:pos x="connsiteX1" y="connsiteY1"/>
              </a:cxn>
              <a:cxn ang="0">
                <a:pos x="connsiteX2" y="connsiteY2"/>
              </a:cxn>
              <a:cxn ang="0">
                <a:pos x="connsiteX3" y="connsiteY3"/>
              </a:cxn>
            </a:cxnLst>
            <a:rect l="l" t="t" r="r" b="b"/>
            <a:pathLst>
              <a:path w="2841625" h="2143125">
                <a:moveTo>
                  <a:pt x="0" y="0"/>
                </a:moveTo>
                <a:lnTo>
                  <a:pt x="2841625" y="0"/>
                </a:lnTo>
                <a:lnTo>
                  <a:pt x="2841625" y="2143125"/>
                </a:lnTo>
                <a:lnTo>
                  <a:pt x="0" y="214312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495506946"/>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391244" y="2209536"/>
            <a:ext cx="4342474" cy="2453930"/>
          </a:xfrm>
          <a:custGeom>
            <a:avLst/>
            <a:gdLst>
              <a:gd name="connsiteX0" fmla="*/ 0 w 4342474"/>
              <a:gd name="connsiteY0" fmla="*/ 0 h 2453930"/>
              <a:gd name="connsiteX1" fmla="*/ 4342474 w 4342474"/>
              <a:gd name="connsiteY1" fmla="*/ 0 h 2453930"/>
              <a:gd name="connsiteX2" fmla="*/ 4342474 w 4342474"/>
              <a:gd name="connsiteY2" fmla="*/ 2453930 h 2453930"/>
              <a:gd name="connsiteX3" fmla="*/ 0 w 4342474"/>
              <a:gd name="connsiteY3" fmla="*/ 2453930 h 2453930"/>
            </a:gdLst>
            <a:ahLst/>
            <a:cxnLst>
              <a:cxn ang="0">
                <a:pos x="connsiteX0" y="connsiteY0"/>
              </a:cxn>
              <a:cxn ang="0">
                <a:pos x="connsiteX1" y="connsiteY1"/>
              </a:cxn>
              <a:cxn ang="0">
                <a:pos x="connsiteX2" y="connsiteY2"/>
              </a:cxn>
              <a:cxn ang="0">
                <a:pos x="connsiteX3" y="connsiteY3"/>
              </a:cxn>
            </a:cxnLst>
            <a:rect l="l" t="t" r="r" b="b"/>
            <a:pathLst>
              <a:path w="4342474" h="2453930">
                <a:moveTo>
                  <a:pt x="0" y="0"/>
                </a:moveTo>
                <a:lnTo>
                  <a:pt x="4342474" y="0"/>
                </a:lnTo>
                <a:lnTo>
                  <a:pt x="4342474" y="2453930"/>
                </a:lnTo>
                <a:lnTo>
                  <a:pt x="0" y="245393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036770100"/>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451607" y="2143736"/>
            <a:ext cx="1491254" cy="1491254"/>
          </a:xfrm>
          <a:custGeom>
            <a:avLst/>
            <a:gdLst>
              <a:gd name="connsiteX0" fmla="*/ 745627 w 1491254"/>
              <a:gd name="connsiteY0" fmla="*/ 0 h 1491254"/>
              <a:gd name="connsiteX1" fmla="*/ 1491254 w 1491254"/>
              <a:gd name="connsiteY1" fmla="*/ 745627 h 1491254"/>
              <a:gd name="connsiteX2" fmla="*/ 745627 w 1491254"/>
              <a:gd name="connsiteY2" fmla="*/ 1491254 h 1491254"/>
              <a:gd name="connsiteX3" fmla="*/ 0 w 1491254"/>
              <a:gd name="connsiteY3" fmla="*/ 745627 h 1491254"/>
              <a:gd name="connsiteX4" fmla="*/ 745627 w 1491254"/>
              <a:gd name="connsiteY4" fmla="*/ 0 h 14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254" h="1491254">
                <a:moveTo>
                  <a:pt x="745627" y="0"/>
                </a:moveTo>
                <a:cubicBezTo>
                  <a:pt x="1157425" y="0"/>
                  <a:pt x="1491254" y="333829"/>
                  <a:pt x="1491254" y="745627"/>
                </a:cubicBezTo>
                <a:cubicBezTo>
                  <a:pt x="1491254" y="1157425"/>
                  <a:pt x="1157425" y="1491254"/>
                  <a:pt x="745627" y="1491254"/>
                </a:cubicBezTo>
                <a:cubicBezTo>
                  <a:pt x="333829" y="1491254"/>
                  <a:pt x="0" y="1157425"/>
                  <a:pt x="0" y="745627"/>
                </a:cubicBezTo>
                <a:cubicBezTo>
                  <a:pt x="0" y="333829"/>
                  <a:pt x="333829" y="0"/>
                  <a:pt x="745627"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4050784" y="3953598"/>
            <a:ext cx="1491254" cy="1491254"/>
          </a:xfrm>
          <a:custGeom>
            <a:avLst/>
            <a:gdLst>
              <a:gd name="connsiteX0" fmla="*/ 745627 w 1491254"/>
              <a:gd name="connsiteY0" fmla="*/ 0 h 1491254"/>
              <a:gd name="connsiteX1" fmla="*/ 1491254 w 1491254"/>
              <a:gd name="connsiteY1" fmla="*/ 745627 h 1491254"/>
              <a:gd name="connsiteX2" fmla="*/ 745627 w 1491254"/>
              <a:gd name="connsiteY2" fmla="*/ 1491254 h 1491254"/>
              <a:gd name="connsiteX3" fmla="*/ 0 w 1491254"/>
              <a:gd name="connsiteY3" fmla="*/ 745627 h 1491254"/>
              <a:gd name="connsiteX4" fmla="*/ 745627 w 1491254"/>
              <a:gd name="connsiteY4" fmla="*/ 0 h 14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254" h="1491254">
                <a:moveTo>
                  <a:pt x="745627" y="0"/>
                </a:moveTo>
                <a:cubicBezTo>
                  <a:pt x="1157425" y="0"/>
                  <a:pt x="1491254" y="333829"/>
                  <a:pt x="1491254" y="745627"/>
                </a:cubicBezTo>
                <a:cubicBezTo>
                  <a:pt x="1491254" y="1157425"/>
                  <a:pt x="1157425" y="1491254"/>
                  <a:pt x="745627" y="1491254"/>
                </a:cubicBezTo>
                <a:cubicBezTo>
                  <a:pt x="333829" y="1491254"/>
                  <a:pt x="0" y="1157425"/>
                  <a:pt x="0" y="745627"/>
                </a:cubicBezTo>
                <a:cubicBezTo>
                  <a:pt x="0" y="333829"/>
                  <a:pt x="333829" y="0"/>
                  <a:pt x="745627"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649961" y="2143736"/>
            <a:ext cx="1491254" cy="1491254"/>
          </a:xfrm>
          <a:custGeom>
            <a:avLst/>
            <a:gdLst>
              <a:gd name="connsiteX0" fmla="*/ 745627 w 1491254"/>
              <a:gd name="connsiteY0" fmla="*/ 0 h 1491254"/>
              <a:gd name="connsiteX1" fmla="*/ 1491254 w 1491254"/>
              <a:gd name="connsiteY1" fmla="*/ 745627 h 1491254"/>
              <a:gd name="connsiteX2" fmla="*/ 745627 w 1491254"/>
              <a:gd name="connsiteY2" fmla="*/ 1491254 h 1491254"/>
              <a:gd name="connsiteX3" fmla="*/ 0 w 1491254"/>
              <a:gd name="connsiteY3" fmla="*/ 745627 h 1491254"/>
              <a:gd name="connsiteX4" fmla="*/ 745627 w 1491254"/>
              <a:gd name="connsiteY4" fmla="*/ 0 h 14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254" h="1491254">
                <a:moveTo>
                  <a:pt x="745627" y="0"/>
                </a:moveTo>
                <a:cubicBezTo>
                  <a:pt x="1157425" y="0"/>
                  <a:pt x="1491254" y="333829"/>
                  <a:pt x="1491254" y="745627"/>
                </a:cubicBezTo>
                <a:cubicBezTo>
                  <a:pt x="1491254" y="1157425"/>
                  <a:pt x="1157425" y="1491254"/>
                  <a:pt x="745627" y="1491254"/>
                </a:cubicBezTo>
                <a:cubicBezTo>
                  <a:pt x="333829" y="1491254"/>
                  <a:pt x="0" y="1157425"/>
                  <a:pt x="0" y="745627"/>
                </a:cubicBezTo>
                <a:cubicBezTo>
                  <a:pt x="0" y="333829"/>
                  <a:pt x="333829" y="0"/>
                  <a:pt x="745627"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249139" y="3953598"/>
            <a:ext cx="1491254" cy="1491254"/>
          </a:xfrm>
          <a:custGeom>
            <a:avLst/>
            <a:gdLst>
              <a:gd name="connsiteX0" fmla="*/ 745627 w 1491254"/>
              <a:gd name="connsiteY0" fmla="*/ 0 h 1491254"/>
              <a:gd name="connsiteX1" fmla="*/ 1491254 w 1491254"/>
              <a:gd name="connsiteY1" fmla="*/ 745627 h 1491254"/>
              <a:gd name="connsiteX2" fmla="*/ 745627 w 1491254"/>
              <a:gd name="connsiteY2" fmla="*/ 1491254 h 1491254"/>
              <a:gd name="connsiteX3" fmla="*/ 0 w 1491254"/>
              <a:gd name="connsiteY3" fmla="*/ 745627 h 1491254"/>
              <a:gd name="connsiteX4" fmla="*/ 745627 w 1491254"/>
              <a:gd name="connsiteY4" fmla="*/ 0 h 14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254" h="1491254">
                <a:moveTo>
                  <a:pt x="745627" y="0"/>
                </a:moveTo>
                <a:cubicBezTo>
                  <a:pt x="1157425" y="0"/>
                  <a:pt x="1491254" y="333829"/>
                  <a:pt x="1491254" y="745627"/>
                </a:cubicBezTo>
                <a:cubicBezTo>
                  <a:pt x="1491254" y="1157425"/>
                  <a:pt x="1157425" y="1491254"/>
                  <a:pt x="745627" y="1491254"/>
                </a:cubicBezTo>
                <a:cubicBezTo>
                  <a:pt x="333829" y="1491254"/>
                  <a:pt x="0" y="1157425"/>
                  <a:pt x="0" y="745627"/>
                </a:cubicBezTo>
                <a:cubicBezTo>
                  <a:pt x="0" y="333829"/>
                  <a:pt x="333829" y="0"/>
                  <a:pt x="74562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263725251"/>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2071279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1" r:id="rId4"/>
    <p:sldLayoutId id="2147483670" r:id="rId5"/>
    <p:sldLayoutId id="2147483669" r:id="rId6"/>
    <p:sldLayoutId id="2147483668" r:id="rId7"/>
    <p:sldLayoutId id="2147483667" r:id="rId8"/>
    <p:sldLayoutId id="2147483666" r:id="rId9"/>
    <p:sldLayoutId id="2147483665" r:id="rId10"/>
    <p:sldLayoutId id="2147483664" r:id="rId11"/>
  </p:sldLayoutIdLst>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7.xml"/><Relationship Id="rId7"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notesSlide" Target="../notesSlides/notesSlide26.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climate.copernicus.eu/climate-reanalysis" TargetMode="External"/><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confluence.ecmwf.int/display/CKB/ERA5-Land%3A+data+documentation" TargetMode="External"/><Relationship Id="rId5" Type="http://schemas.openxmlformats.org/officeDocument/2006/relationships/hyperlink" Target="https://confluence.ecmwf.int/display/CKB/ERA5%3A+data+documentation" TargetMode="External"/><Relationship Id="rId4" Type="http://schemas.openxmlformats.org/officeDocument/2006/relationships/hyperlink" Target="https://climate.copernicus.eu/climate-reanalysi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1738451" y="4494225"/>
            <a:ext cx="5431809" cy="400110"/>
          </a:xfrm>
          <a:prstGeom prst="rect">
            <a:avLst/>
          </a:prstGeom>
          <a:noFill/>
        </p:spPr>
        <p:txBody>
          <a:bodyPr wrap="square" lIns="89979" rtlCol="0">
            <a:spAutoFit/>
            <a:scene3d>
              <a:camera prst="orthographicFront"/>
              <a:lightRig rig="threePt" dir="t"/>
            </a:scene3d>
            <a:sp3d contourW="12700"/>
          </a:bodyPr>
          <a:lstStyle/>
          <a:p>
            <a:pPr lvl="0" algn="ctr">
              <a:defRPr/>
            </a:pPr>
            <a:r>
              <a:rPr lang="zh-CN" altLang="en-US" sz="2000" dirty="0">
                <a:solidFill>
                  <a:prstClr val="white"/>
                </a:solidFill>
                <a:effectLst>
                  <a:outerShdw blurRad="38100" dist="38100" dir="2700000" algn="tl">
                    <a:srgbClr val="000000">
                      <a:alpha val="43137"/>
                    </a:srgbClr>
                  </a:outerShdw>
                </a:effectLst>
                <a:cs typeface="+mn-ea"/>
                <a:sym typeface="+mn-lt"/>
              </a:rPr>
              <a:t>汇报时间：</a:t>
            </a:r>
            <a:r>
              <a:rPr lang="en-US" altLang="zh-CN" sz="2000" dirty="0">
                <a:solidFill>
                  <a:prstClr val="white"/>
                </a:solidFill>
                <a:effectLst>
                  <a:outerShdw blurRad="38100" dist="38100" dir="2700000" algn="tl">
                    <a:srgbClr val="000000">
                      <a:alpha val="43137"/>
                    </a:srgbClr>
                  </a:outerShdw>
                </a:effectLst>
                <a:cs typeface="+mn-ea"/>
                <a:sym typeface="+mn-lt"/>
              </a:rPr>
              <a:t>2022</a:t>
            </a:r>
            <a:r>
              <a:rPr lang="zh-CN" altLang="en-US" sz="2000" dirty="0">
                <a:solidFill>
                  <a:prstClr val="white"/>
                </a:solidFill>
                <a:effectLst>
                  <a:outerShdw blurRad="38100" dist="38100" dir="2700000" algn="tl">
                    <a:srgbClr val="000000">
                      <a:alpha val="43137"/>
                    </a:srgbClr>
                  </a:outerShdw>
                </a:effectLst>
                <a:cs typeface="+mn-ea"/>
                <a:sym typeface="+mn-lt"/>
              </a:rPr>
              <a:t>年</a:t>
            </a:r>
            <a:r>
              <a:rPr lang="en-US" altLang="zh-CN" sz="2000" dirty="0">
                <a:solidFill>
                  <a:prstClr val="white"/>
                </a:solidFill>
                <a:effectLst>
                  <a:outerShdw blurRad="38100" dist="38100" dir="2700000" algn="tl">
                    <a:srgbClr val="000000">
                      <a:alpha val="43137"/>
                    </a:srgbClr>
                  </a:outerShdw>
                </a:effectLst>
                <a:cs typeface="+mn-ea"/>
                <a:sym typeface="+mn-lt"/>
              </a:rPr>
              <a:t>6</a:t>
            </a:r>
            <a:r>
              <a:rPr lang="zh-CN" altLang="en-US" sz="2000" dirty="0">
                <a:solidFill>
                  <a:prstClr val="white"/>
                </a:solidFill>
                <a:effectLst>
                  <a:outerShdw blurRad="38100" dist="38100" dir="2700000" algn="tl">
                    <a:srgbClr val="000000">
                      <a:alpha val="43137"/>
                    </a:srgbClr>
                  </a:outerShdw>
                </a:effectLst>
                <a:cs typeface="+mn-ea"/>
                <a:sym typeface="+mn-lt"/>
              </a:rPr>
              <a:t>月      汇报人：张航</a:t>
            </a:r>
          </a:p>
        </p:txBody>
      </p:sp>
      <p:sp>
        <p:nvSpPr>
          <p:cNvPr id="6" name="TextBox 4"/>
          <p:cNvSpPr txBox="1"/>
          <p:nvPr/>
        </p:nvSpPr>
        <p:spPr>
          <a:xfrm>
            <a:off x="2000250" y="3810368"/>
            <a:ext cx="4699374" cy="400110"/>
          </a:xfrm>
          <a:prstGeom prst="rect">
            <a:avLst/>
          </a:prstGeom>
          <a:noFill/>
        </p:spPr>
        <p:txBody>
          <a:bodyPr wrap="square" lIns="89979"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white"/>
                </a:solidFill>
                <a:effectLst>
                  <a:outerShdw blurRad="38100" dist="38100" dir="2700000" algn="tl">
                    <a:srgbClr val="000000">
                      <a:alpha val="43137"/>
                    </a:srgbClr>
                  </a:outerShdw>
                </a:effectLst>
                <a:cs typeface="+mn-ea"/>
                <a:sym typeface="+mn-lt"/>
              </a:rPr>
              <a:t>数据介绍</a:t>
            </a:r>
            <a:endPar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grpSp>
        <p:nvGrpSpPr>
          <p:cNvPr id="3" name="组合 2"/>
          <p:cNvGrpSpPr/>
          <p:nvPr/>
        </p:nvGrpSpPr>
        <p:grpSpPr>
          <a:xfrm>
            <a:off x="2726971" y="3520948"/>
            <a:ext cx="3167652" cy="172780"/>
            <a:chOff x="2726971" y="3520948"/>
            <a:chExt cx="3167652" cy="172780"/>
          </a:xfrm>
        </p:grpSpPr>
        <p:sp>
          <p:nvSpPr>
            <p:cNvPr id="9" name="PA_矩形 6"/>
            <p:cNvSpPr/>
            <p:nvPr>
              <p:custDataLst>
                <p:tags r:id="rId1"/>
              </p:custDataLst>
            </p:nvPr>
          </p:nvSpPr>
          <p:spPr>
            <a:xfrm rot="2700000">
              <a:off x="4245793" y="3520948"/>
              <a:ext cx="172780" cy="172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cxnSp>
          <p:nvCxnSpPr>
            <p:cNvPr id="10" name="PA_直接连接符 8"/>
            <p:cNvCxnSpPr/>
            <p:nvPr>
              <p:custDataLst>
                <p:tags r:id="rId2"/>
              </p:custDataLst>
            </p:nvPr>
          </p:nvCxnSpPr>
          <p:spPr>
            <a:xfrm flipH="1">
              <a:off x="2726971" y="3607338"/>
              <a:ext cx="1367849" cy="0"/>
            </a:xfrm>
            <a:prstGeom prst="line">
              <a:avLst/>
            </a:prstGeom>
            <a:solidFill>
              <a:schemeClr val="bg1"/>
            </a:solidFill>
            <a:ln>
              <a:gradFill flip="none" rotWithShape="1">
                <a:gsLst>
                  <a:gs pos="0">
                    <a:schemeClr val="accent1">
                      <a:lumMod val="5000"/>
                      <a:lumOff val="9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 name="PA_直接连接符 9"/>
            <p:cNvCxnSpPr/>
            <p:nvPr>
              <p:custDataLst>
                <p:tags r:id="rId3"/>
              </p:custDataLst>
            </p:nvPr>
          </p:nvCxnSpPr>
          <p:spPr>
            <a:xfrm flipH="1">
              <a:off x="4584367" y="3607338"/>
              <a:ext cx="1310256" cy="0"/>
            </a:xfrm>
            <a:prstGeom prst="line">
              <a:avLst/>
            </a:prstGeom>
            <a:solidFill>
              <a:schemeClr val="bg1"/>
            </a:solidFill>
            <a:ln>
              <a:gradFill flip="none" rotWithShape="1">
                <a:gsLst>
                  <a:gs pos="100000">
                    <a:schemeClr val="accent1">
                      <a:lumMod val="5000"/>
                      <a:lumOff val="95000"/>
                    </a:schemeClr>
                  </a:gs>
                  <a:gs pos="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624222" y="2403143"/>
            <a:ext cx="7373150" cy="92333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5400" spc="100" dirty="0">
                <a:solidFill>
                  <a:prstClr val="white"/>
                </a:solidFill>
                <a:effectLst>
                  <a:outerShdw blurRad="88900" dist="50800" dir="2700000" algn="tl" rotWithShape="0">
                    <a:prstClr val="black">
                      <a:alpha val="65000"/>
                    </a:prstClr>
                  </a:outerShdw>
                </a:effectLst>
                <a:cs typeface="+mn-ea"/>
                <a:sym typeface="+mn-lt"/>
              </a:rPr>
              <a:t>ERA5&amp;CMIP6</a:t>
            </a:r>
            <a:endParaRPr kumimoji="0" lang="zh-CN" altLang="en-US" sz="5400" b="0" i="0" u="none" strike="noStrike" kern="1200" cap="none" spc="100" normalizeH="0" baseline="0" noProof="0" dirty="0">
              <a:ln>
                <a:noFill/>
              </a:ln>
              <a:solidFill>
                <a:prstClr val="white"/>
              </a:solidFill>
              <a:effectLst>
                <a:outerShdw blurRad="88900" dist="50800" dir="2700000" algn="tl" rotWithShape="0">
                  <a:prstClr val="black">
                    <a:alpha val="65000"/>
                  </a:prstClr>
                </a:outerShdw>
              </a:effectLst>
              <a:uLnTx/>
              <a:uFillTx/>
              <a:cs typeface="+mn-ea"/>
              <a:sym typeface="+mn-lt"/>
            </a:endParaRPr>
          </a:p>
        </p:txBody>
      </p:sp>
    </p:spTree>
    <p:extLst>
      <p:ext uri="{BB962C8B-B14F-4D97-AF65-F5344CB8AC3E}">
        <p14:creationId xmlns:p14="http://schemas.microsoft.com/office/powerpoint/2010/main" val="1754072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strVal val="(6*min(max(#ppt_w*#ppt_h,.3),1)-7.4)/-.7*#ppt_w"/>
                                          </p:val>
                                        </p:tav>
                                        <p:tav tm="100000">
                                          <p:val>
                                            <p:strVal val="#ppt_w"/>
                                          </p:val>
                                        </p:tav>
                                      </p:tavLst>
                                    </p:anim>
                                    <p:anim calcmode="lin" valueType="num">
                                      <p:cBhvr>
                                        <p:cTn id="8" dur="500" fill="hold"/>
                                        <p:tgtEl>
                                          <p:spTgt spid="12"/>
                                        </p:tgtEl>
                                        <p:attrNameLst>
                                          <p:attrName>ppt_h</p:attrName>
                                        </p:attrNameLst>
                                      </p:cBhvr>
                                      <p:tavLst>
                                        <p:tav tm="0">
                                          <p:val>
                                            <p:strVal val="(6*min(max(#ppt_w*#ppt_h,.3),1)-7.4)/-.7*#ppt_h"/>
                                          </p:val>
                                        </p:tav>
                                        <p:tav tm="100000">
                                          <p:val>
                                            <p:strVal val="#ppt_h"/>
                                          </p:val>
                                        </p:tav>
                                      </p:tavLst>
                                    </p:anim>
                                    <p:anim calcmode="lin" valueType="num">
                                      <p:cBhvr>
                                        <p:cTn id="9" dur="500" fill="hold"/>
                                        <p:tgtEl>
                                          <p:spTgt spid="12"/>
                                        </p:tgtEl>
                                        <p:attrNameLst>
                                          <p:attrName>ppt_x</p:attrName>
                                        </p:attrNameLst>
                                      </p:cBhvr>
                                      <p:tavLst>
                                        <p:tav tm="0">
                                          <p:val>
                                            <p:fltVal val="0.5"/>
                                          </p:val>
                                        </p:tav>
                                        <p:tav tm="100000">
                                          <p:val>
                                            <p:strVal val="#ppt_x"/>
                                          </p:val>
                                        </p:tav>
                                      </p:tavLst>
                                    </p:anim>
                                    <p:anim calcmode="lin" valueType="num">
                                      <p:cBhvr>
                                        <p:cTn id="10"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0" y="687070"/>
            <a:ext cx="12192965" cy="694056"/>
            <a:chOff x="0" y="623570"/>
            <a:chExt cx="12192965" cy="694056"/>
          </a:xfrm>
        </p:grpSpPr>
        <p:cxnSp>
          <p:nvCxnSpPr>
            <p:cNvPr id="44" name="直接连接符 43"/>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55A2A8DB-EA96-8DEE-8402-EDCA5AF44364}"/>
              </a:ext>
            </a:extLst>
          </p:cNvPr>
          <p:cNvPicPr>
            <a:picLocks noChangeAspect="1"/>
          </p:cNvPicPr>
          <p:nvPr/>
        </p:nvPicPr>
        <p:blipFill>
          <a:blip r:embed="rId3"/>
          <a:stretch>
            <a:fillRect/>
          </a:stretch>
        </p:blipFill>
        <p:spPr>
          <a:xfrm>
            <a:off x="2321950" y="3136044"/>
            <a:ext cx="3559707" cy="3490563"/>
          </a:xfrm>
          <a:prstGeom prst="rect">
            <a:avLst/>
          </a:prstGeom>
        </p:spPr>
      </p:pic>
      <p:pic>
        <p:nvPicPr>
          <p:cNvPr id="12" name="图片 11">
            <a:extLst>
              <a:ext uri="{FF2B5EF4-FFF2-40B4-BE49-F238E27FC236}">
                <a16:creationId xmlns:a16="http://schemas.microsoft.com/office/drawing/2014/main" id="{B5D3F030-020F-C8B0-942F-179135DAD6DD}"/>
              </a:ext>
            </a:extLst>
          </p:cNvPr>
          <p:cNvPicPr>
            <a:picLocks noChangeAspect="1"/>
          </p:cNvPicPr>
          <p:nvPr/>
        </p:nvPicPr>
        <p:blipFill>
          <a:blip r:embed="rId4"/>
          <a:stretch>
            <a:fillRect/>
          </a:stretch>
        </p:blipFill>
        <p:spPr>
          <a:xfrm>
            <a:off x="6463198" y="3117385"/>
            <a:ext cx="3463239" cy="3509222"/>
          </a:xfrm>
          <a:prstGeom prst="rect">
            <a:avLst/>
          </a:prstGeom>
        </p:spPr>
      </p:pic>
      <p:graphicFrame>
        <p:nvGraphicFramePr>
          <p:cNvPr id="14" name="表格 13">
            <a:extLst>
              <a:ext uri="{FF2B5EF4-FFF2-40B4-BE49-F238E27FC236}">
                <a16:creationId xmlns:a16="http://schemas.microsoft.com/office/drawing/2014/main" id="{2CB1A66B-5EB7-4A81-43CB-F5E9C193B9D5}"/>
              </a:ext>
            </a:extLst>
          </p:cNvPr>
          <p:cNvGraphicFramePr>
            <a:graphicFrameLocks noGrp="1"/>
          </p:cNvGraphicFramePr>
          <p:nvPr/>
        </p:nvGraphicFramePr>
        <p:xfrm>
          <a:off x="3893574" y="1533832"/>
          <a:ext cx="4513005" cy="1256562"/>
        </p:xfrm>
        <a:graphic>
          <a:graphicData uri="http://schemas.openxmlformats.org/drawingml/2006/table">
            <a:tbl>
              <a:tblPr>
                <a:tableStyleId>{5C22544A-7EE6-4342-B048-85BDC9FD1C3A}</a:tableStyleId>
              </a:tblPr>
              <a:tblGrid>
                <a:gridCol w="2599263">
                  <a:extLst>
                    <a:ext uri="{9D8B030D-6E8A-4147-A177-3AD203B41FA5}">
                      <a16:colId xmlns:a16="http://schemas.microsoft.com/office/drawing/2014/main" val="859990579"/>
                    </a:ext>
                  </a:extLst>
                </a:gridCol>
                <a:gridCol w="1913742">
                  <a:extLst>
                    <a:ext uri="{9D8B030D-6E8A-4147-A177-3AD203B41FA5}">
                      <a16:colId xmlns:a16="http://schemas.microsoft.com/office/drawing/2014/main" val="3603388400"/>
                    </a:ext>
                  </a:extLst>
                </a:gridCol>
              </a:tblGrid>
              <a:tr h="322249">
                <a:tc>
                  <a:txBody>
                    <a:bodyPr/>
                    <a:lstStyle/>
                    <a:p>
                      <a:pPr algn="ctr" fontAlgn="ctr"/>
                      <a:r>
                        <a:rPr lang="zh-CN" altLang="en-US" sz="1400" u="none" strike="noStrike">
                          <a:effectLst/>
                        </a:rPr>
                        <a:t>尺度</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400" u="none" strike="noStrike" dirty="0">
                          <a:effectLst/>
                        </a:rPr>
                        <a:t>数量（大约）</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3002987049"/>
                  </a:ext>
                </a:extLst>
              </a:tr>
              <a:tr h="298185">
                <a:tc>
                  <a:txBody>
                    <a:bodyPr/>
                    <a:lstStyle/>
                    <a:p>
                      <a:pPr algn="ctr" fontAlgn="ctr"/>
                      <a:r>
                        <a:rPr lang="en-US" altLang="zh-CN" sz="1200" u="none" strike="noStrike">
                          <a:effectLst/>
                        </a:rPr>
                        <a:t>2</a:t>
                      </a:r>
                      <a:r>
                        <a:rPr lang="zh-CN" altLang="en-US" sz="1200" u="none" strike="noStrike">
                          <a:effectLst/>
                        </a:rPr>
                        <a:t>个尺度（国家</a:t>
                      </a:r>
                      <a:r>
                        <a:rPr lang="en-US" altLang="zh-CN" sz="1200" u="none" strike="noStrike">
                          <a:effectLst/>
                        </a:rPr>
                        <a:t>-</a:t>
                      </a:r>
                      <a:r>
                        <a:rPr lang="zh-CN" altLang="en-US" sz="1200" u="none" strike="noStrike">
                          <a:effectLst/>
                        </a:rPr>
                        <a:t>省）</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200" u="none" strike="noStrike">
                          <a:effectLst/>
                        </a:rPr>
                        <a:t>197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2850258988"/>
                  </a:ext>
                </a:extLst>
              </a:tr>
              <a:tr h="298185">
                <a:tc>
                  <a:txBody>
                    <a:bodyPr/>
                    <a:lstStyle/>
                    <a:p>
                      <a:pPr algn="ctr" fontAlgn="ctr"/>
                      <a:r>
                        <a:rPr lang="en-US" altLang="zh-CN" sz="1200" u="none" strike="noStrike">
                          <a:effectLst/>
                        </a:rPr>
                        <a:t>3</a:t>
                      </a:r>
                      <a:r>
                        <a:rPr lang="zh-CN" altLang="en-US" sz="1200" u="none" strike="noStrike">
                          <a:effectLst/>
                        </a:rPr>
                        <a:t>个尺度（国家</a:t>
                      </a:r>
                      <a:r>
                        <a:rPr lang="en-US" altLang="zh-CN" sz="1200" u="none" strike="noStrike">
                          <a:effectLst/>
                        </a:rPr>
                        <a:t>-</a:t>
                      </a:r>
                      <a:r>
                        <a:rPr lang="zh-CN" altLang="en-US" sz="1200" u="none" strike="noStrike">
                          <a:effectLst/>
                        </a:rPr>
                        <a:t>省</a:t>
                      </a:r>
                      <a:r>
                        <a:rPr lang="en-US" altLang="zh-CN" sz="1200" u="none" strike="noStrike">
                          <a:effectLst/>
                        </a:rPr>
                        <a:t>-</a:t>
                      </a:r>
                      <a:r>
                        <a:rPr lang="zh-CN" altLang="en-US" sz="1200" u="none" strike="noStrike">
                          <a:effectLst/>
                        </a:rPr>
                        <a:t>市）</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200" u="none" strike="noStrike">
                          <a:effectLst/>
                        </a:rPr>
                        <a:t>159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1165576686"/>
                  </a:ext>
                </a:extLst>
              </a:tr>
              <a:tr h="337943">
                <a:tc>
                  <a:txBody>
                    <a:bodyPr/>
                    <a:lstStyle/>
                    <a:p>
                      <a:pPr algn="ctr" fontAlgn="ctr"/>
                      <a:r>
                        <a:rPr lang="en-US" altLang="zh-CN" sz="1200" u="none" strike="noStrike" dirty="0">
                          <a:effectLst/>
                        </a:rPr>
                        <a:t>4</a:t>
                      </a:r>
                      <a:r>
                        <a:rPr lang="zh-CN" altLang="en-US" sz="1200" u="none" strike="noStrike" dirty="0">
                          <a:effectLst/>
                        </a:rPr>
                        <a:t>个尺度（国家</a:t>
                      </a:r>
                      <a:r>
                        <a:rPr lang="en-US" altLang="zh-CN" sz="1200" u="none" strike="noStrike" dirty="0">
                          <a:effectLst/>
                        </a:rPr>
                        <a:t>-</a:t>
                      </a:r>
                      <a:r>
                        <a:rPr lang="zh-CN" altLang="en-US" sz="1200" u="none" strike="noStrike" dirty="0">
                          <a:effectLst/>
                        </a:rPr>
                        <a:t>省</a:t>
                      </a:r>
                      <a:r>
                        <a:rPr lang="en-US" altLang="zh-CN" sz="1200" u="none" strike="noStrike" dirty="0">
                          <a:effectLst/>
                        </a:rPr>
                        <a:t>-</a:t>
                      </a:r>
                      <a:r>
                        <a:rPr lang="zh-CN" altLang="en-US" sz="1200" u="none" strike="noStrike" dirty="0">
                          <a:effectLst/>
                        </a:rPr>
                        <a:t>市</a:t>
                      </a:r>
                      <a:r>
                        <a:rPr lang="en-US" altLang="zh-CN" sz="1200" u="none" strike="noStrike" dirty="0">
                          <a:effectLst/>
                        </a:rPr>
                        <a:t>-</a:t>
                      </a:r>
                      <a:r>
                        <a:rPr lang="zh-CN" altLang="en-US" sz="1200" u="none" strike="noStrike" dirty="0">
                          <a:effectLst/>
                        </a:rPr>
                        <a:t>县）</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200" u="none" strike="noStrike" dirty="0">
                          <a:effectLst/>
                        </a:rPr>
                        <a:t>67</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1894123952"/>
                  </a:ext>
                </a:extLst>
              </a:tr>
            </a:tbl>
          </a:graphicData>
        </a:graphic>
      </p:graphicFrame>
      <p:grpSp>
        <p:nvGrpSpPr>
          <p:cNvPr id="17" name="组合 16">
            <a:extLst>
              <a:ext uri="{FF2B5EF4-FFF2-40B4-BE49-F238E27FC236}">
                <a16:creationId xmlns:a16="http://schemas.microsoft.com/office/drawing/2014/main" id="{7EBFAD08-8972-D372-5CAB-D60E29796592}"/>
              </a:ext>
            </a:extLst>
          </p:cNvPr>
          <p:cNvGrpSpPr/>
          <p:nvPr/>
        </p:nvGrpSpPr>
        <p:grpSpPr>
          <a:xfrm>
            <a:off x="625262" y="302189"/>
            <a:ext cx="3975100" cy="656661"/>
            <a:chOff x="7192010" y="1640849"/>
            <a:chExt cx="3975100" cy="656661"/>
          </a:xfrm>
        </p:grpSpPr>
        <p:sp>
          <p:nvSpPr>
            <p:cNvPr id="18" name="文本框 17">
              <a:extLst>
                <a:ext uri="{FF2B5EF4-FFF2-40B4-BE49-F238E27FC236}">
                  <a16:creationId xmlns:a16="http://schemas.microsoft.com/office/drawing/2014/main" id="{73E857DD-7C71-1709-FE9F-9EB7161A13BC}"/>
                </a:ext>
              </a:extLst>
            </p:cNvPr>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Data Process</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19" name="文本框 18">
              <a:extLst>
                <a:ext uri="{FF2B5EF4-FFF2-40B4-BE49-F238E27FC236}">
                  <a16:creationId xmlns:a16="http://schemas.microsoft.com/office/drawing/2014/main" id="{4E92C8DD-B00F-3DAB-E4C6-5209C2B3FAF6}"/>
                </a:ext>
              </a:extLst>
            </p:cNvPr>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prstClr val="white"/>
                </a:solidFill>
                <a:effectLst/>
                <a:uLnTx/>
                <a:uFillTx/>
                <a:cs typeface="+mn-ea"/>
                <a:sym typeface="+mn-lt"/>
              </a:endParaRPr>
            </a:p>
          </p:txBody>
        </p:sp>
      </p:grpSp>
    </p:spTree>
    <p:extLst>
      <p:ext uri="{BB962C8B-B14F-4D97-AF65-F5344CB8AC3E}">
        <p14:creationId xmlns:p14="http://schemas.microsoft.com/office/powerpoint/2010/main" val="2363234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687070"/>
            <a:ext cx="12192965" cy="694056"/>
            <a:chOff x="0" y="623570"/>
            <a:chExt cx="12192965" cy="694056"/>
          </a:xfrm>
        </p:grpSpPr>
        <p:cxnSp>
          <p:nvCxnSpPr>
            <p:cNvPr id="22" name="直接连接符 21"/>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55100F7C-518E-596E-3AFC-808130C53B16}"/>
              </a:ext>
            </a:extLst>
          </p:cNvPr>
          <p:cNvGrpSpPr/>
          <p:nvPr/>
        </p:nvGrpSpPr>
        <p:grpSpPr>
          <a:xfrm>
            <a:off x="625262" y="302189"/>
            <a:ext cx="3975100" cy="656661"/>
            <a:chOff x="7192010" y="1640849"/>
            <a:chExt cx="3975100" cy="656661"/>
          </a:xfrm>
        </p:grpSpPr>
        <p:sp>
          <p:nvSpPr>
            <p:cNvPr id="15" name="文本框 14">
              <a:extLst>
                <a:ext uri="{FF2B5EF4-FFF2-40B4-BE49-F238E27FC236}">
                  <a16:creationId xmlns:a16="http://schemas.microsoft.com/office/drawing/2014/main" id="{66EC5872-69C6-F97F-BE41-08C8EDCDAB75}"/>
                </a:ext>
              </a:extLst>
            </p:cNvPr>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Data Process</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16" name="文本框 15">
              <a:extLst>
                <a:ext uri="{FF2B5EF4-FFF2-40B4-BE49-F238E27FC236}">
                  <a16:creationId xmlns:a16="http://schemas.microsoft.com/office/drawing/2014/main" id="{61707749-1374-9AD8-1690-87E4775E9AAE}"/>
                </a:ext>
              </a:extLst>
            </p:cNvPr>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prstClr val="white"/>
                </a:solidFill>
                <a:effectLst/>
                <a:uLnTx/>
                <a:uFillTx/>
                <a:cs typeface="+mn-ea"/>
                <a:sym typeface="+mn-lt"/>
              </a:endParaRPr>
            </a:p>
          </p:txBody>
        </p:sp>
      </p:grpSp>
      <p:sp>
        <p:nvSpPr>
          <p:cNvPr id="2" name="AutoShape 2" descr="enter image description here">
            <a:extLst>
              <a:ext uri="{FF2B5EF4-FFF2-40B4-BE49-F238E27FC236}">
                <a16:creationId xmlns:a16="http://schemas.microsoft.com/office/drawing/2014/main" id="{0DBEBB0B-8485-D18F-9676-4D72CB75E9B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enter image description here">
            <a:extLst>
              <a:ext uri="{FF2B5EF4-FFF2-40B4-BE49-F238E27FC236}">
                <a16:creationId xmlns:a16="http://schemas.microsoft.com/office/drawing/2014/main" id="{776F00FD-4A80-6E98-6865-056C241F58A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7563F3A6-A3B9-49E5-6242-321E1F6BA9CE}"/>
              </a:ext>
            </a:extLst>
          </p:cNvPr>
          <p:cNvPicPr>
            <a:picLocks noChangeAspect="1"/>
          </p:cNvPicPr>
          <p:nvPr/>
        </p:nvPicPr>
        <p:blipFill>
          <a:blip r:embed="rId3"/>
          <a:stretch>
            <a:fillRect/>
          </a:stretch>
        </p:blipFill>
        <p:spPr>
          <a:xfrm>
            <a:off x="6281915" y="500833"/>
            <a:ext cx="5636569" cy="3007130"/>
          </a:xfrm>
          <a:prstGeom prst="rect">
            <a:avLst/>
          </a:prstGeom>
        </p:spPr>
      </p:pic>
      <p:pic>
        <p:nvPicPr>
          <p:cNvPr id="11" name="图片 10">
            <a:extLst>
              <a:ext uri="{FF2B5EF4-FFF2-40B4-BE49-F238E27FC236}">
                <a16:creationId xmlns:a16="http://schemas.microsoft.com/office/drawing/2014/main" id="{225891F1-81EA-F808-F93B-EE2452BE22BE}"/>
              </a:ext>
            </a:extLst>
          </p:cNvPr>
          <p:cNvPicPr>
            <a:picLocks noChangeAspect="1"/>
          </p:cNvPicPr>
          <p:nvPr/>
        </p:nvPicPr>
        <p:blipFill>
          <a:blip r:embed="rId4"/>
          <a:stretch>
            <a:fillRect/>
          </a:stretch>
        </p:blipFill>
        <p:spPr>
          <a:xfrm>
            <a:off x="6248400" y="3581400"/>
            <a:ext cx="5617888" cy="3012656"/>
          </a:xfrm>
          <a:prstGeom prst="rect">
            <a:avLst/>
          </a:prstGeom>
        </p:spPr>
      </p:pic>
      <p:pic>
        <p:nvPicPr>
          <p:cNvPr id="13" name="图片 12">
            <a:extLst>
              <a:ext uri="{FF2B5EF4-FFF2-40B4-BE49-F238E27FC236}">
                <a16:creationId xmlns:a16="http://schemas.microsoft.com/office/drawing/2014/main" id="{99882938-5C0C-C5FE-6C92-124C867FA2E2}"/>
              </a:ext>
            </a:extLst>
          </p:cNvPr>
          <p:cNvPicPr>
            <a:picLocks noChangeAspect="1"/>
          </p:cNvPicPr>
          <p:nvPr/>
        </p:nvPicPr>
        <p:blipFill>
          <a:blip r:embed="rId5"/>
          <a:stretch>
            <a:fillRect/>
          </a:stretch>
        </p:blipFill>
        <p:spPr>
          <a:xfrm>
            <a:off x="3068766" y="1708241"/>
            <a:ext cx="2976172" cy="3746313"/>
          </a:xfrm>
          <a:prstGeom prst="rect">
            <a:avLst/>
          </a:prstGeom>
        </p:spPr>
      </p:pic>
      <p:pic>
        <p:nvPicPr>
          <p:cNvPr id="20" name="图片 19">
            <a:extLst>
              <a:ext uri="{FF2B5EF4-FFF2-40B4-BE49-F238E27FC236}">
                <a16:creationId xmlns:a16="http://schemas.microsoft.com/office/drawing/2014/main" id="{3DA71268-F913-9537-1ADD-B574A7F7E898}"/>
              </a:ext>
            </a:extLst>
          </p:cNvPr>
          <p:cNvPicPr>
            <a:picLocks noChangeAspect="1"/>
          </p:cNvPicPr>
          <p:nvPr/>
        </p:nvPicPr>
        <p:blipFill>
          <a:blip r:embed="rId6"/>
          <a:stretch>
            <a:fillRect/>
          </a:stretch>
        </p:blipFill>
        <p:spPr>
          <a:xfrm>
            <a:off x="108562" y="1708241"/>
            <a:ext cx="2807803" cy="3746313"/>
          </a:xfrm>
          <a:prstGeom prst="rect">
            <a:avLst/>
          </a:prstGeom>
        </p:spPr>
      </p:pic>
    </p:spTree>
    <p:extLst>
      <p:ext uri="{BB962C8B-B14F-4D97-AF65-F5344CB8AC3E}">
        <p14:creationId xmlns:p14="http://schemas.microsoft.com/office/powerpoint/2010/main" val="3547962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0" y="687070"/>
            <a:ext cx="12192965" cy="694056"/>
            <a:chOff x="0" y="623570"/>
            <a:chExt cx="12192965" cy="694056"/>
          </a:xfrm>
        </p:grpSpPr>
        <p:cxnSp>
          <p:nvCxnSpPr>
            <p:cNvPr id="44" name="直接连接符 43"/>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625262" y="302189"/>
            <a:ext cx="11134938" cy="656661"/>
            <a:chOff x="7192010" y="1640849"/>
            <a:chExt cx="3975100" cy="656661"/>
          </a:xfrm>
        </p:grpSpPr>
        <p:sp>
          <p:nvSpPr>
            <p:cNvPr id="53" name="文本框 52"/>
            <p:cNvSpPr txBox="1"/>
            <p:nvPr/>
          </p:nvSpPr>
          <p:spPr>
            <a:xfrm>
              <a:off x="7192010" y="1640849"/>
              <a:ext cx="256735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Arial"/>
                  <a:ea typeface="微软雅黑"/>
                  <a:cs typeface="+mn-ea"/>
                  <a:sym typeface="+mn-lt"/>
                </a:rPr>
                <a:t>WFDEI</a:t>
              </a:r>
              <a:endParaRPr kumimoji="0" lang="zh-CN" altLang="en-US" sz="2800" b="0" i="0" u="none" strike="noStrike" kern="1200" cap="none" spc="0" normalizeH="0" baseline="0" noProof="0" dirty="0">
                <a:ln>
                  <a:noFill/>
                </a:ln>
                <a:solidFill>
                  <a:prstClr val="white"/>
                </a:solidFill>
                <a:effectLst/>
                <a:uLnTx/>
                <a:uFillTx/>
                <a:latin typeface="Arial"/>
                <a:ea typeface="微软雅黑"/>
                <a:cs typeface="+mn-ea"/>
                <a:sym typeface="+mn-lt"/>
              </a:endParaRPr>
            </a:p>
          </p:txBody>
        </p:sp>
        <p:sp>
          <p:nvSpPr>
            <p:cNvPr id="54" name="文本框 53"/>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prstClr val="white"/>
                </a:solidFill>
                <a:effectLst/>
                <a:uLnTx/>
                <a:uFillTx/>
                <a:latin typeface="Arial"/>
                <a:ea typeface="微软雅黑"/>
                <a:cs typeface="+mn-ea"/>
                <a:sym typeface="+mn-lt"/>
              </a:endParaRPr>
            </a:p>
          </p:txBody>
        </p:sp>
      </p:grpSp>
      <p:sp>
        <p:nvSpPr>
          <p:cNvPr id="20" name="文本框 19">
            <a:extLst>
              <a:ext uri="{FF2B5EF4-FFF2-40B4-BE49-F238E27FC236}">
                <a16:creationId xmlns:a16="http://schemas.microsoft.com/office/drawing/2014/main" id="{82000640-707E-DE0E-D209-667D86DF1160}"/>
              </a:ext>
            </a:extLst>
          </p:cNvPr>
          <p:cNvSpPr txBox="1"/>
          <p:nvPr/>
        </p:nvSpPr>
        <p:spPr>
          <a:xfrm>
            <a:off x="7731125" y="1585447"/>
            <a:ext cx="3971925" cy="951543"/>
          </a:xfrm>
          <a:prstGeom prst="rect">
            <a:avLst/>
          </a:prstGeom>
        </p:spPr>
        <p:txBody>
          <a:bodyPr wrap="square">
            <a:spAutoFit/>
            <a:scene3d>
              <a:camera prst="orthographicFront"/>
              <a:lightRig rig="threePt" dir="t"/>
            </a:scene3d>
            <a:sp3d contourW="12700"/>
          </a:bodyPr>
          <a:lstStyle>
            <a:defPPr>
              <a:defRPr lang="zh-CN"/>
            </a:defPPr>
            <a:lvl1pPr marR="0" lvl="0" indent="0" algn="just" fontAlgn="auto">
              <a:lnSpc>
                <a:spcPct val="120000"/>
              </a:lnSpc>
              <a:spcBef>
                <a:spcPts val="0"/>
              </a:spcBef>
              <a:spcAft>
                <a:spcPts val="0"/>
              </a:spcAft>
              <a:buClrTx/>
              <a:buSzTx/>
              <a:buFontTx/>
              <a:buNone/>
              <a:tabLst/>
              <a:defRPr sz="1600">
                <a:solidFill>
                  <a:prstClr val="white"/>
                </a:solidFill>
                <a:cs typeface="+mn-ea"/>
              </a:defRPr>
            </a:lvl1pPr>
          </a:lstStyle>
          <a:p>
            <a:r>
              <a:rPr lang="en-US" altLang="zh-CN" dirty="0"/>
              <a:t>W : Water and Global Change (WATCH) FD: Forcing Data methodology applied to EI :  ERA-Interim data</a:t>
            </a:r>
            <a:endParaRPr lang="zh-CN" altLang="en-US" dirty="0"/>
          </a:p>
        </p:txBody>
      </p:sp>
      <p:pic>
        <p:nvPicPr>
          <p:cNvPr id="6" name="图片 5">
            <a:extLst>
              <a:ext uri="{FF2B5EF4-FFF2-40B4-BE49-F238E27FC236}">
                <a16:creationId xmlns:a16="http://schemas.microsoft.com/office/drawing/2014/main" id="{3D08D163-969E-5E35-1B1A-AEFE1E526039}"/>
              </a:ext>
            </a:extLst>
          </p:cNvPr>
          <p:cNvPicPr>
            <a:picLocks noChangeAspect="1"/>
          </p:cNvPicPr>
          <p:nvPr/>
        </p:nvPicPr>
        <p:blipFill>
          <a:blip r:embed="rId3"/>
          <a:stretch>
            <a:fillRect/>
          </a:stretch>
        </p:blipFill>
        <p:spPr>
          <a:xfrm>
            <a:off x="170938" y="1276690"/>
            <a:ext cx="6066570" cy="2520600"/>
          </a:xfrm>
          <a:prstGeom prst="rect">
            <a:avLst/>
          </a:prstGeom>
        </p:spPr>
      </p:pic>
      <p:pic>
        <p:nvPicPr>
          <p:cNvPr id="8" name="图片 7">
            <a:extLst>
              <a:ext uri="{FF2B5EF4-FFF2-40B4-BE49-F238E27FC236}">
                <a16:creationId xmlns:a16="http://schemas.microsoft.com/office/drawing/2014/main" id="{307BD4FC-677E-F90B-BFF4-7DB504C581CC}"/>
              </a:ext>
            </a:extLst>
          </p:cNvPr>
          <p:cNvPicPr>
            <a:picLocks noChangeAspect="1"/>
          </p:cNvPicPr>
          <p:nvPr/>
        </p:nvPicPr>
        <p:blipFill>
          <a:blip r:embed="rId4"/>
          <a:stretch>
            <a:fillRect/>
          </a:stretch>
        </p:blipFill>
        <p:spPr>
          <a:xfrm>
            <a:off x="5684075" y="3109077"/>
            <a:ext cx="5708627" cy="3568699"/>
          </a:xfrm>
          <a:prstGeom prst="rect">
            <a:avLst/>
          </a:prstGeom>
        </p:spPr>
      </p:pic>
      <p:sp>
        <p:nvSpPr>
          <p:cNvPr id="26" name="文本框 25">
            <a:extLst>
              <a:ext uri="{FF2B5EF4-FFF2-40B4-BE49-F238E27FC236}">
                <a16:creationId xmlns:a16="http://schemas.microsoft.com/office/drawing/2014/main" id="{9DB0B691-94DA-C310-6E46-FB6768E51DCB}"/>
              </a:ext>
            </a:extLst>
          </p:cNvPr>
          <p:cNvSpPr txBox="1"/>
          <p:nvPr/>
        </p:nvSpPr>
        <p:spPr>
          <a:xfrm>
            <a:off x="170938" y="4269922"/>
            <a:ext cx="5378962" cy="1247008"/>
          </a:xfrm>
          <a:prstGeom prst="rect">
            <a:avLst/>
          </a:prstGeom>
        </p:spPr>
        <p:txBody>
          <a:bodyPr wrap="square">
            <a:spAutoFit/>
            <a:scene3d>
              <a:camera prst="orthographicFront"/>
              <a:lightRig rig="threePt" dir="t"/>
            </a:scene3d>
            <a:sp3d contourW="12700"/>
          </a:bodyPr>
          <a:lstStyle>
            <a:defPPr>
              <a:defRPr lang="zh-CN"/>
            </a:defPPr>
            <a:lvl1pPr marR="0" lvl="0" indent="0" algn="just" fontAlgn="auto">
              <a:lnSpc>
                <a:spcPct val="120000"/>
              </a:lnSpc>
              <a:spcBef>
                <a:spcPts val="0"/>
              </a:spcBef>
              <a:spcAft>
                <a:spcPts val="0"/>
              </a:spcAft>
              <a:buClrTx/>
              <a:buSzTx/>
              <a:buFontTx/>
              <a:buNone/>
              <a:tabLst/>
              <a:defRPr sz="1600">
                <a:solidFill>
                  <a:prstClr val="white"/>
                </a:solidFill>
                <a:cs typeface="+mn-ea"/>
              </a:defRPr>
            </a:lvl1pPr>
          </a:lstStyle>
          <a:p>
            <a:r>
              <a:rPr lang="en-US" altLang="zh-CN" dirty="0"/>
              <a:t>Paper: The WFDEI meteorological forcing data set: WATCH Forcing Data methodology applied to ERA-Interim reanalysis data</a:t>
            </a:r>
          </a:p>
          <a:p>
            <a:r>
              <a:rPr lang="en-US" altLang="zh-CN" dirty="0"/>
              <a:t>       </a:t>
            </a:r>
            <a:endParaRPr lang="zh-CN" altLang="en-US" dirty="0"/>
          </a:p>
        </p:txBody>
      </p:sp>
    </p:spTree>
    <p:extLst>
      <p:ext uri="{BB962C8B-B14F-4D97-AF65-F5344CB8AC3E}">
        <p14:creationId xmlns:p14="http://schemas.microsoft.com/office/powerpoint/2010/main" val="1527813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11" name="文本框 10"/>
          <p:cNvSpPr txBox="1"/>
          <p:nvPr/>
        </p:nvSpPr>
        <p:spPr>
          <a:xfrm>
            <a:off x="5219798" y="2105321"/>
            <a:ext cx="1752403" cy="70788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cs typeface="+mn-ea"/>
                <a:sym typeface="+mn-lt"/>
              </a:rPr>
              <a:t>CMIP6</a:t>
            </a:r>
            <a:endParaRPr kumimoji="0" lang="zh-CN" altLang="en-US" sz="4000" b="1" i="0" u="none" strike="noStrike" kern="1200" cap="none" spc="0" normalizeH="0" baseline="0" noProof="0" dirty="0">
              <a:ln>
                <a:noFill/>
              </a:ln>
              <a:solidFill>
                <a:prstClr val="white"/>
              </a:solidFill>
              <a:effectLst/>
              <a:uLnTx/>
              <a:uFillTx/>
              <a:cs typeface="+mn-ea"/>
              <a:sym typeface="+mn-lt"/>
            </a:endParaRPr>
          </a:p>
        </p:txBody>
      </p:sp>
      <p:sp>
        <p:nvSpPr>
          <p:cNvPr id="12" name="文本框 11"/>
          <p:cNvSpPr txBox="1"/>
          <p:nvPr/>
        </p:nvSpPr>
        <p:spPr>
          <a:xfrm>
            <a:off x="3867150" y="2789751"/>
            <a:ext cx="4457700" cy="64633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cs typeface="+mn-ea"/>
                <a:sym typeface="+mn-lt"/>
              </a:rPr>
              <a:t>数据模拟与预测</a:t>
            </a:r>
            <a:endParaRPr kumimoji="0" lang="zh-CN" altLang="en-US" sz="3600" b="0" i="0" u="none" strike="noStrike" kern="120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3252987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0" y="687070"/>
            <a:ext cx="12192965" cy="694056"/>
            <a:chOff x="0" y="623570"/>
            <a:chExt cx="12192965" cy="694056"/>
          </a:xfrm>
        </p:grpSpPr>
        <p:cxnSp>
          <p:nvCxnSpPr>
            <p:cNvPr id="41" name="直接连接符 40"/>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625262" y="302189"/>
            <a:ext cx="8590456" cy="656661"/>
            <a:chOff x="7192010" y="1640849"/>
            <a:chExt cx="8590456" cy="656661"/>
          </a:xfrm>
        </p:grpSpPr>
        <p:sp>
          <p:nvSpPr>
            <p:cNvPr id="50" name="文本框 49"/>
            <p:cNvSpPr txBox="1"/>
            <p:nvPr/>
          </p:nvSpPr>
          <p:spPr>
            <a:xfrm>
              <a:off x="7192010" y="1640849"/>
              <a:ext cx="8590456"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CMIP-Coupled Model Intercomparison Project</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51" name="文本框 50"/>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cs typeface="+mn-ea"/>
                  <a:sym typeface="+mn-lt"/>
                </a:rPr>
                <a:t>国际耦合模式比较计划</a:t>
              </a:r>
              <a:endParaRPr kumimoji="0" lang="en-US" altLang="zh-CN" sz="1100" b="0" i="0" u="none" strike="noStrike" kern="1200" cap="none" spc="0" normalizeH="0" baseline="0" noProof="0" dirty="0">
                <a:ln>
                  <a:noFill/>
                </a:ln>
                <a:solidFill>
                  <a:prstClr val="white"/>
                </a:solidFill>
                <a:effectLst/>
                <a:uLnTx/>
                <a:uFillTx/>
                <a:cs typeface="+mn-ea"/>
                <a:sym typeface="+mn-lt"/>
              </a:endParaRPr>
            </a:p>
          </p:txBody>
        </p:sp>
      </p:grpSp>
      <p:grpSp>
        <p:nvGrpSpPr>
          <p:cNvPr id="2" name="组合 1"/>
          <p:cNvGrpSpPr/>
          <p:nvPr/>
        </p:nvGrpSpPr>
        <p:grpSpPr>
          <a:xfrm>
            <a:off x="1082675" y="1482725"/>
            <a:ext cx="10025063" cy="4586288"/>
            <a:chOff x="1082675" y="1482725"/>
            <a:chExt cx="10025063" cy="4586288"/>
          </a:xfrm>
        </p:grpSpPr>
        <p:sp>
          <p:nvSpPr>
            <p:cNvPr id="24581" name="任意多边形 59"/>
            <p:cNvSpPr>
              <a:spLocks noChangeArrowheads="1"/>
            </p:cNvSpPr>
            <p:nvPr/>
          </p:nvSpPr>
          <p:spPr bwMode="auto">
            <a:xfrm>
              <a:off x="5584825" y="1482725"/>
              <a:ext cx="1038225" cy="998538"/>
            </a:xfrm>
            <a:custGeom>
              <a:avLst/>
              <a:gdLst>
                <a:gd name="T0" fmla="*/ 0 w 1038469"/>
                <a:gd name="T1" fmla="*/ 0 h 998072"/>
                <a:gd name="T2" fmla="*/ 459794 w 1038469"/>
                <a:gd name="T3" fmla="*/ 0 h 998072"/>
                <a:gd name="T4" fmla="*/ 1038225 w 1038469"/>
                <a:gd name="T5" fmla="*/ 578837 h 998072"/>
                <a:gd name="T6" fmla="*/ 1038225 w 1038469"/>
                <a:gd name="T7" fmla="*/ 998538 h 998072"/>
                <a:gd name="T8" fmla="*/ 0 w 1038469"/>
                <a:gd name="T9" fmla="*/ 998538 h 998072"/>
                <a:gd name="T10" fmla="*/ 0 60000 65536"/>
                <a:gd name="T11" fmla="*/ 0 60000 65536"/>
                <a:gd name="T12" fmla="*/ 0 60000 65536"/>
                <a:gd name="T13" fmla="*/ 0 60000 65536"/>
                <a:gd name="T14" fmla="*/ 0 60000 65536"/>
                <a:gd name="T15" fmla="*/ 0 w 1038469"/>
                <a:gd name="T16" fmla="*/ 0 h 998072"/>
                <a:gd name="T17" fmla="*/ 1038469 w 1038469"/>
                <a:gd name="T18" fmla="*/ 998072 h 998072"/>
              </a:gdLst>
              <a:ahLst/>
              <a:cxnLst>
                <a:cxn ang="T10">
                  <a:pos x="T0" y="T1"/>
                </a:cxn>
                <a:cxn ang="T11">
                  <a:pos x="T2" y="T3"/>
                </a:cxn>
                <a:cxn ang="T12">
                  <a:pos x="T4" y="T5"/>
                </a:cxn>
                <a:cxn ang="T13">
                  <a:pos x="T6" y="T7"/>
                </a:cxn>
                <a:cxn ang="T14">
                  <a:pos x="T8" y="T9"/>
                </a:cxn>
              </a:cxnLst>
              <a:rect l="T15" t="T16" r="T17" b="T18"/>
              <a:pathLst>
                <a:path w="1038469" h="998072">
                  <a:moveTo>
                    <a:pt x="0" y="0"/>
                  </a:moveTo>
                  <a:lnTo>
                    <a:pt x="459902" y="0"/>
                  </a:lnTo>
                  <a:cubicBezTo>
                    <a:pt x="779436" y="0"/>
                    <a:pt x="1038469" y="259033"/>
                    <a:pt x="1038469" y="578567"/>
                  </a:cubicBezTo>
                  <a:lnTo>
                    <a:pt x="1038469" y="998072"/>
                  </a:lnTo>
                  <a:lnTo>
                    <a:pt x="0" y="998072"/>
                  </a:lnTo>
                  <a:lnTo>
                    <a:pt x="0" y="0"/>
                  </a:lnTo>
                  <a:close/>
                </a:path>
              </a:pathLst>
            </a:custGeom>
            <a:solidFill>
              <a:srgbClr val="FEFEFE">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cs typeface="+mn-ea"/>
                <a:sym typeface="+mn-lt"/>
              </a:endParaRPr>
            </a:p>
          </p:txBody>
        </p:sp>
        <p:sp>
          <p:nvSpPr>
            <p:cNvPr id="24582" name="任意多边形 60"/>
            <p:cNvSpPr>
              <a:spLocks noChangeArrowheads="1"/>
            </p:cNvSpPr>
            <p:nvPr/>
          </p:nvSpPr>
          <p:spPr bwMode="auto">
            <a:xfrm flipH="1" flipV="1">
              <a:off x="5584825" y="4564063"/>
              <a:ext cx="1038225" cy="998537"/>
            </a:xfrm>
            <a:custGeom>
              <a:avLst/>
              <a:gdLst>
                <a:gd name="T0" fmla="*/ 0 w 1038469"/>
                <a:gd name="T1" fmla="*/ 0 h 998072"/>
                <a:gd name="T2" fmla="*/ 459794 w 1038469"/>
                <a:gd name="T3" fmla="*/ 0 h 998072"/>
                <a:gd name="T4" fmla="*/ 1038225 w 1038469"/>
                <a:gd name="T5" fmla="*/ 578837 h 998072"/>
                <a:gd name="T6" fmla="*/ 1038225 w 1038469"/>
                <a:gd name="T7" fmla="*/ 998537 h 998072"/>
                <a:gd name="T8" fmla="*/ 0 w 1038469"/>
                <a:gd name="T9" fmla="*/ 998537 h 998072"/>
                <a:gd name="T10" fmla="*/ 0 60000 65536"/>
                <a:gd name="T11" fmla="*/ 0 60000 65536"/>
                <a:gd name="T12" fmla="*/ 0 60000 65536"/>
                <a:gd name="T13" fmla="*/ 0 60000 65536"/>
                <a:gd name="T14" fmla="*/ 0 60000 65536"/>
                <a:gd name="T15" fmla="*/ 0 w 1038469"/>
                <a:gd name="T16" fmla="*/ 0 h 998072"/>
                <a:gd name="T17" fmla="*/ 1038469 w 1038469"/>
                <a:gd name="T18" fmla="*/ 998072 h 998072"/>
              </a:gdLst>
              <a:ahLst/>
              <a:cxnLst>
                <a:cxn ang="T10">
                  <a:pos x="T0" y="T1"/>
                </a:cxn>
                <a:cxn ang="T11">
                  <a:pos x="T2" y="T3"/>
                </a:cxn>
                <a:cxn ang="T12">
                  <a:pos x="T4" y="T5"/>
                </a:cxn>
                <a:cxn ang="T13">
                  <a:pos x="T6" y="T7"/>
                </a:cxn>
                <a:cxn ang="T14">
                  <a:pos x="T8" y="T9"/>
                </a:cxn>
              </a:cxnLst>
              <a:rect l="T15" t="T16" r="T17" b="T18"/>
              <a:pathLst>
                <a:path w="1038469" h="998072">
                  <a:moveTo>
                    <a:pt x="0" y="0"/>
                  </a:moveTo>
                  <a:lnTo>
                    <a:pt x="459902" y="0"/>
                  </a:lnTo>
                  <a:cubicBezTo>
                    <a:pt x="779436" y="0"/>
                    <a:pt x="1038469" y="259033"/>
                    <a:pt x="1038469" y="578567"/>
                  </a:cubicBezTo>
                  <a:lnTo>
                    <a:pt x="1038469" y="998072"/>
                  </a:lnTo>
                  <a:lnTo>
                    <a:pt x="0" y="998072"/>
                  </a:lnTo>
                  <a:lnTo>
                    <a:pt x="0" y="0"/>
                  </a:lnTo>
                  <a:close/>
                </a:path>
              </a:pathLst>
            </a:custGeom>
            <a:solidFill>
              <a:srgbClr val="FEFEFE">
                <a:alpha val="3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cs typeface="+mn-ea"/>
                <a:sym typeface="+mn-lt"/>
              </a:endParaRPr>
            </a:p>
          </p:txBody>
        </p:sp>
        <p:sp>
          <p:nvSpPr>
            <p:cNvPr id="24583" name="矩形 61"/>
            <p:cNvSpPr>
              <a:spLocks noChangeArrowheads="1"/>
            </p:cNvSpPr>
            <p:nvPr/>
          </p:nvSpPr>
          <p:spPr bwMode="auto">
            <a:xfrm>
              <a:off x="5584825" y="2481263"/>
              <a:ext cx="1038225" cy="1042987"/>
            </a:xfrm>
            <a:prstGeom prst="rect">
              <a:avLst/>
            </a:prstGeom>
            <a:solidFill>
              <a:srgbClr val="FEFEFE">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mn-lt"/>
                <a:ea typeface="+mn-ea"/>
                <a:cs typeface="+mn-ea"/>
                <a:sym typeface="+mn-lt"/>
              </a:endParaRPr>
            </a:p>
          </p:txBody>
        </p:sp>
        <p:sp>
          <p:nvSpPr>
            <p:cNvPr id="24584" name="矩形 62"/>
            <p:cNvSpPr>
              <a:spLocks noChangeArrowheads="1"/>
            </p:cNvSpPr>
            <p:nvPr/>
          </p:nvSpPr>
          <p:spPr bwMode="auto">
            <a:xfrm>
              <a:off x="5584825" y="3522663"/>
              <a:ext cx="1038225" cy="1042987"/>
            </a:xfrm>
            <a:prstGeom prst="rect">
              <a:avLst/>
            </a:prstGeom>
            <a:solidFill>
              <a:srgbClr val="FEFEFE">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mn-lt"/>
                <a:ea typeface="+mn-ea"/>
                <a:cs typeface="+mn-ea"/>
                <a:sym typeface="+mn-lt"/>
              </a:endParaRPr>
            </a:p>
          </p:txBody>
        </p:sp>
        <p:sp>
          <p:nvSpPr>
            <p:cNvPr id="24585" name="任意多边形 85"/>
            <p:cNvSpPr>
              <a:spLocks noChangeArrowheads="1"/>
            </p:cNvSpPr>
            <p:nvPr/>
          </p:nvSpPr>
          <p:spPr bwMode="auto">
            <a:xfrm flipH="1">
              <a:off x="7085013" y="2979738"/>
              <a:ext cx="4022725" cy="1006475"/>
            </a:xfrm>
            <a:custGeom>
              <a:avLst/>
              <a:gdLst>
                <a:gd name="T0" fmla="*/ 4022725 w 4022818"/>
                <a:gd name="T1" fmla="*/ 1005576 h 1007038"/>
                <a:gd name="T2" fmla="*/ 4021905 w 4022818"/>
                <a:gd name="T3" fmla="*/ 1006475 h 1007038"/>
                <a:gd name="T4" fmla="*/ 4022725 w 4022818"/>
                <a:gd name="T5" fmla="*/ 1006475 h 1007038"/>
                <a:gd name="T6" fmla="*/ 503506 w 4022818"/>
                <a:gd name="T7" fmla="*/ 0 h 1007038"/>
                <a:gd name="T8" fmla="*/ 0 w 4022818"/>
                <a:gd name="T9" fmla="*/ 503237 h 1007038"/>
                <a:gd name="T10" fmla="*/ 503506 w 4022818"/>
                <a:gd name="T11" fmla="*/ 1006473 h 1007038"/>
                <a:gd name="T12" fmla="*/ 556085 w 4022818"/>
                <a:gd name="T13" fmla="*/ 1001176 h 1007038"/>
                <a:gd name="T14" fmla="*/ 556085 w 4022818"/>
                <a:gd name="T15" fmla="*/ 1006474 h 1007038"/>
                <a:gd name="T16" fmla="*/ 1879286 w 4022818"/>
                <a:gd name="T17" fmla="*/ 1006474 h 1007038"/>
                <a:gd name="T18" fmla="*/ 1931864 w 4022818"/>
                <a:gd name="T19" fmla="*/ 1006474 h 1007038"/>
                <a:gd name="T20" fmla="*/ 1931864 w 4022818"/>
                <a:gd name="T21" fmla="*/ 1006475 h 1007038"/>
                <a:gd name="T22" fmla="*/ 4021905 w 4022818"/>
                <a:gd name="T23" fmla="*/ 1006475 h 1007038"/>
                <a:gd name="T24" fmla="*/ 4005793 w 4022818"/>
                <a:gd name="T25" fmla="*/ 9054 h 1007038"/>
                <a:gd name="T26" fmla="*/ 4010787 w 4022818"/>
                <a:gd name="T27" fmla="*/ 3826 h 1007038"/>
                <a:gd name="T28" fmla="*/ 2646946 w 4022818"/>
                <a:gd name="T29" fmla="*/ 3826 h 1007038"/>
                <a:gd name="T30" fmla="*/ 2646946 w 4022818"/>
                <a:gd name="T31" fmla="*/ 3825 h 1007038"/>
                <a:gd name="T32" fmla="*/ 1917235 w 4022818"/>
                <a:gd name="T33" fmla="*/ 3825 h 1007038"/>
                <a:gd name="T34" fmla="*/ 1879286 w 4022818"/>
                <a:gd name="T35" fmla="*/ 1 h 1007038"/>
                <a:gd name="T36" fmla="*/ 1841333 w 4022818"/>
                <a:gd name="T37" fmla="*/ 3825 h 1007038"/>
                <a:gd name="T38" fmla="*/ 556085 w 4022818"/>
                <a:gd name="T39" fmla="*/ 3825 h 1007038"/>
                <a:gd name="T40" fmla="*/ 556085 w 4022818"/>
                <a:gd name="T41" fmla="*/ 5298 h 10070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22818"/>
                <a:gd name="T64" fmla="*/ 0 h 1007038"/>
                <a:gd name="T65" fmla="*/ 4022818 w 4022818"/>
                <a:gd name="T66" fmla="*/ 1007038 h 10070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22818" h="1007038">
                  <a:moveTo>
                    <a:pt x="4022818" y="1006138"/>
                  </a:moveTo>
                  <a:lnTo>
                    <a:pt x="4021998" y="1007038"/>
                  </a:lnTo>
                  <a:lnTo>
                    <a:pt x="4022818" y="1007038"/>
                  </a:lnTo>
                  <a:lnTo>
                    <a:pt x="4022818" y="1006138"/>
                  </a:lnTo>
                  <a:close/>
                  <a:moveTo>
                    <a:pt x="503518" y="0"/>
                  </a:moveTo>
                  <a:cubicBezTo>
                    <a:pt x="225433" y="0"/>
                    <a:pt x="0" y="225433"/>
                    <a:pt x="0" y="503518"/>
                  </a:cubicBezTo>
                  <a:cubicBezTo>
                    <a:pt x="0" y="781603"/>
                    <a:pt x="225433" y="1007036"/>
                    <a:pt x="503518" y="1007036"/>
                  </a:cubicBezTo>
                  <a:lnTo>
                    <a:pt x="556098" y="1001736"/>
                  </a:lnTo>
                  <a:lnTo>
                    <a:pt x="556098" y="1007037"/>
                  </a:lnTo>
                  <a:lnTo>
                    <a:pt x="1879329" y="1007037"/>
                  </a:lnTo>
                  <a:lnTo>
                    <a:pt x="1931909" y="1007037"/>
                  </a:lnTo>
                  <a:lnTo>
                    <a:pt x="1931909" y="1007038"/>
                  </a:lnTo>
                  <a:lnTo>
                    <a:pt x="4021998" y="1007038"/>
                  </a:lnTo>
                  <a:lnTo>
                    <a:pt x="4005886" y="9059"/>
                  </a:lnTo>
                  <a:lnTo>
                    <a:pt x="4010880" y="3828"/>
                  </a:lnTo>
                  <a:lnTo>
                    <a:pt x="2647007" y="3828"/>
                  </a:lnTo>
                  <a:lnTo>
                    <a:pt x="2647007" y="3827"/>
                  </a:lnTo>
                  <a:lnTo>
                    <a:pt x="1917279" y="3827"/>
                  </a:lnTo>
                  <a:lnTo>
                    <a:pt x="1879329" y="1"/>
                  </a:lnTo>
                  <a:lnTo>
                    <a:pt x="1841376" y="3827"/>
                  </a:lnTo>
                  <a:lnTo>
                    <a:pt x="556098" y="3827"/>
                  </a:lnTo>
                  <a:lnTo>
                    <a:pt x="556098" y="5301"/>
                  </a:lnTo>
                  <a:lnTo>
                    <a:pt x="503518" y="0"/>
                  </a:lnTo>
                  <a:close/>
                </a:path>
              </a:pathLst>
            </a:custGeom>
            <a:solidFill>
              <a:srgbClr val="FEFEFE">
                <a:alpha val="3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cs typeface="+mn-ea"/>
                <a:sym typeface="+mn-lt"/>
              </a:endParaRPr>
            </a:p>
          </p:txBody>
        </p:sp>
        <p:sp>
          <p:nvSpPr>
            <p:cNvPr id="24586" name="任意多边形 89"/>
            <p:cNvSpPr>
              <a:spLocks noChangeArrowheads="1"/>
            </p:cNvSpPr>
            <p:nvPr/>
          </p:nvSpPr>
          <p:spPr bwMode="auto">
            <a:xfrm>
              <a:off x="1082675" y="1981200"/>
              <a:ext cx="4040188" cy="1008063"/>
            </a:xfrm>
            <a:custGeom>
              <a:avLst/>
              <a:gdLst>
                <a:gd name="T0" fmla="*/ 503593 w 4039589"/>
                <a:gd name="T1" fmla="*/ 0 h 1007037"/>
                <a:gd name="T2" fmla="*/ 556180 w 4039589"/>
                <a:gd name="T3" fmla="*/ 5306 h 1007037"/>
                <a:gd name="T4" fmla="*/ 556180 w 4039589"/>
                <a:gd name="T5" fmla="*/ 3831 h 1007037"/>
                <a:gd name="T6" fmla="*/ 1858413 w 4039589"/>
                <a:gd name="T7" fmla="*/ 3831 h 1007037"/>
                <a:gd name="T8" fmla="*/ 1896381 w 4039589"/>
                <a:gd name="T9" fmla="*/ 0 h 1007037"/>
                <a:gd name="T10" fmla="*/ 1934347 w 4039589"/>
                <a:gd name="T11" fmla="*/ 3831 h 1007037"/>
                <a:gd name="T12" fmla="*/ 1948969 w 4039589"/>
                <a:gd name="T13" fmla="*/ 3831 h 1007037"/>
                <a:gd name="T14" fmla="*/ 2647400 w 4039589"/>
                <a:gd name="T15" fmla="*/ 3831 h 1007037"/>
                <a:gd name="T16" fmla="*/ 4028248 w 4039589"/>
                <a:gd name="T17" fmla="*/ 3831 h 1007037"/>
                <a:gd name="T18" fmla="*/ 4023254 w 4039589"/>
                <a:gd name="T19" fmla="*/ 9066 h 1007037"/>
                <a:gd name="T20" fmla="*/ 4039369 w 4039589"/>
                <a:gd name="T21" fmla="*/ 1008062 h 1007037"/>
                <a:gd name="T22" fmla="*/ 4040188 w 4039589"/>
                <a:gd name="T23" fmla="*/ 1007162 h 1007037"/>
                <a:gd name="T24" fmla="*/ 4040188 w 4039589"/>
                <a:gd name="T25" fmla="*/ 1008063 h 1007037"/>
                <a:gd name="T26" fmla="*/ 2647400 w 4039589"/>
                <a:gd name="T27" fmla="*/ 1008063 h 1007037"/>
                <a:gd name="T28" fmla="*/ 1948969 w 4039589"/>
                <a:gd name="T29" fmla="*/ 1008063 h 1007037"/>
                <a:gd name="T30" fmla="*/ 556180 w 4039589"/>
                <a:gd name="T31" fmla="*/ 1008063 h 1007037"/>
                <a:gd name="T32" fmla="*/ 556180 w 4039589"/>
                <a:gd name="T33" fmla="*/ 1002757 h 1007037"/>
                <a:gd name="T34" fmla="*/ 503593 w 4039589"/>
                <a:gd name="T35" fmla="*/ 1008062 h 1007037"/>
                <a:gd name="T36" fmla="*/ 0 w 4039589"/>
                <a:gd name="T37" fmla="*/ 504031 h 1007037"/>
                <a:gd name="T38" fmla="*/ 503593 w 4039589"/>
                <a:gd name="T39" fmla="*/ 0 h 10070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39589"/>
                <a:gd name="T61" fmla="*/ 0 h 1007037"/>
                <a:gd name="T62" fmla="*/ 4039589 w 4039589"/>
                <a:gd name="T63" fmla="*/ 1007037 h 100703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39589" h="1007037">
                  <a:moveTo>
                    <a:pt x="503518" y="0"/>
                  </a:moveTo>
                  <a:lnTo>
                    <a:pt x="556098" y="5301"/>
                  </a:lnTo>
                  <a:lnTo>
                    <a:pt x="556098" y="3827"/>
                  </a:lnTo>
                  <a:lnTo>
                    <a:pt x="1858137" y="3827"/>
                  </a:lnTo>
                  <a:lnTo>
                    <a:pt x="1896100" y="0"/>
                  </a:lnTo>
                  <a:lnTo>
                    <a:pt x="1934060" y="3827"/>
                  </a:lnTo>
                  <a:lnTo>
                    <a:pt x="1948680" y="3827"/>
                  </a:lnTo>
                  <a:lnTo>
                    <a:pt x="2647007" y="3827"/>
                  </a:lnTo>
                  <a:lnTo>
                    <a:pt x="4027651" y="3827"/>
                  </a:lnTo>
                  <a:lnTo>
                    <a:pt x="4022658" y="9057"/>
                  </a:lnTo>
                  <a:lnTo>
                    <a:pt x="4038770" y="1007036"/>
                  </a:lnTo>
                  <a:lnTo>
                    <a:pt x="4039589" y="1006137"/>
                  </a:lnTo>
                  <a:lnTo>
                    <a:pt x="4039589" y="1007037"/>
                  </a:lnTo>
                  <a:lnTo>
                    <a:pt x="2647007" y="1007037"/>
                  </a:lnTo>
                  <a:lnTo>
                    <a:pt x="1948680" y="1007037"/>
                  </a:lnTo>
                  <a:lnTo>
                    <a:pt x="556098" y="1007037"/>
                  </a:lnTo>
                  <a:lnTo>
                    <a:pt x="556098" y="1001736"/>
                  </a:lnTo>
                  <a:lnTo>
                    <a:pt x="503518" y="1007036"/>
                  </a:lnTo>
                  <a:cubicBezTo>
                    <a:pt x="225433" y="1007036"/>
                    <a:pt x="0" y="781603"/>
                    <a:pt x="0" y="503518"/>
                  </a:cubicBezTo>
                  <a:cubicBezTo>
                    <a:pt x="0" y="225433"/>
                    <a:pt x="225433" y="0"/>
                    <a:pt x="503518" y="0"/>
                  </a:cubicBezTo>
                  <a:close/>
                </a:path>
              </a:pathLst>
            </a:custGeom>
            <a:solidFill>
              <a:srgbClr val="FEFEFE">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cs typeface="+mn-ea"/>
                <a:sym typeface="+mn-lt"/>
              </a:endParaRPr>
            </a:p>
          </p:txBody>
        </p:sp>
        <p:sp>
          <p:nvSpPr>
            <p:cNvPr id="24587" name="任意多边形 91"/>
            <p:cNvSpPr>
              <a:spLocks noChangeArrowheads="1"/>
            </p:cNvSpPr>
            <p:nvPr/>
          </p:nvSpPr>
          <p:spPr bwMode="auto">
            <a:xfrm>
              <a:off x="1082675" y="3986213"/>
              <a:ext cx="4040188" cy="1006475"/>
            </a:xfrm>
            <a:custGeom>
              <a:avLst/>
              <a:gdLst>
                <a:gd name="T0" fmla="*/ 503593 w 4039589"/>
                <a:gd name="T1" fmla="*/ 0 h 1007037"/>
                <a:gd name="T2" fmla="*/ 556180 w 4039589"/>
                <a:gd name="T3" fmla="*/ 5298 h 1007037"/>
                <a:gd name="T4" fmla="*/ 556180 w 4039589"/>
                <a:gd name="T5" fmla="*/ 3825 h 1007037"/>
                <a:gd name="T6" fmla="*/ 1858413 w 4039589"/>
                <a:gd name="T7" fmla="*/ 3825 h 1007037"/>
                <a:gd name="T8" fmla="*/ 1896381 w 4039589"/>
                <a:gd name="T9" fmla="*/ 0 h 1007037"/>
                <a:gd name="T10" fmla="*/ 1934347 w 4039589"/>
                <a:gd name="T11" fmla="*/ 3825 h 1007037"/>
                <a:gd name="T12" fmla="*/ 1948969 w 4039589"/>
                <a:gd name="T13" fmla="*/ 3825 h 1007037"/>
                <a:gd name="T14" fmla="*/ 2647400 w 4039589"/>
                <a:gd name="T15" fmla="*/ 3825 h 1007037"/>
                <a:gd name="T16" fmla="*/ 4028248 w 4039589"/>
                <a:gd name="T17" fmla="*/ 3825 h 1007037"/>
                <a:gd name="T18" fmla="*/ 4023254 w 4039589"/>
                <a:gd name="T19" fmla="*/ 9052 h 1007037"/>
                <a:gd name="T20" fmla="*/ 4039369 w 4039589"/>
                <a:gd name="T21" fmla="*/ 1006474 h 1007037"/>
                <a:gd name="T22" fmla="*/ 4040188 w 4039589"/>
                <a:gd name="T23" fmla="*/ 1005576 h 1007037"/>
                <a:gd name="T24" fmla="*/ 4040188 w 4039589"/>
                <a:gd name="T25" fmla="*/ 1006475 h 1007037"/>
                <a:gd name="T26" fmla="*/ 2647400 w 4039589"/>
                <a:gd name="T27" fmla="*/ 1006475 h 1007037"/>
                <a:gd name="T28" fmla="*/ 1948969 w 4039589"/>
                <a:gd name="T29" fmla="*/ 1006475 h 1007037"/>
                <a:gd name="T30" fmla="*/ 556180 w 4039589"/>
                <a:gd name="T31" fmla="*/ 1006475 h 1007037"/>
                <a:gd name="T32" fmla="*/ 556180 w 4039589"/>
                <a:gd name="T33" fmla="*/ 1001177 h 1007037"/>
                <a:gd name="T34" fmla="*/ 503593 w 4039589"/>
                <a:gd name="T35" fmla="*/ 1006474 h 1007037"/>
                <a:gd name="T36" fmla="*/ 0 w 4039589"/>
                <a:gd name="T37" fmla="*/ 503237 h 1007037"/>
                <a:gd name="T38" fmla="*/ 503593 w 4039589"/>
                <a:gd name="T39" fmla="*/ 0 h 10070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39589"/>
                <a:gd name="T61" fmla="*/ 0 h 1007037"/>
                <a:gd name="T62" fmla="*/ 4039589 w 4039589"/>
                <a:gd name="T63" fmla="*/ 1007037 h 100703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39589" h="1007037">
                  <a:moveTo>
                    <a:pt x="503518" y="0"/>
                  </a:moveTo>
                  <a:lnTo>
                    <a:pt x="556098" y="5301"/>
                  </a:lnTo>
                  <a:lnTo>
                    <a:pt x="556098" y="3827"/>
                  </a:lnTo>
                  <a:lnTo>
                    <a:pt x="1858137" y="3827"/>
                  </a:lnTo>
                  <a:lnTo>
                    <a:pt x="1896100" y="0"/>
                  </a:lnTo>
                  <a:lnTo>
                    <a:pt x="1934060" y="3827"/>
                  </a:lnTo>
                  <a:lnTo>
                    <a:pt x="1948680" y="3827"/>
                  </a:lnTo>
                  <a:lnTo>
                    <a:pt x="2647007" y="3827"/>
                  </a:lnTo>
                  <a:lnTo>
                    <a:pt x="4027651" y="3827"/>
                  </a:lnTo>
                  <a:lnTo>
                    <a:pt x="4022658" y="9057"/>
                  </a:lnTo>
                  <a:lnTo>
                    <a:pt x="4038770" y="1007036"/>
                  </a:lnTo>
                  <a:lnTo>
                    <a:pt x="4039589" y="1006137"/>
                  </a:lnTo>
                  <a:lnTo>
                    <a:pt x="4039589" y="1007037"/>
                  </a:lnTo>
                  <a:lnTo>
                    <a:pt x="2647007" y="1007037"/>
                  </a:lnTo>
                  <a:lnTo>
                    <a:pt x="1948680" y="1007037"/>
                  </a:lnTo>
                  <a:lnTo>
                    <a:pt x="556098" y="1007037"/>
                  </a:lnTo>
                  <a:lnTo>
                    <a:pt x="556098" y="1001736"/>
                  </a:lnTo>
                  <a:lnTo>
                    <a:pt x="503518" y="1007036"/>
                  </a:lnTo>
                  <a:cubicBezTo>
                    <a:pt x="225433" y="1007036"/>
                    <a:pt x="0" y="781603"/>
                    <a:pt x="0" y="503518"/>
                  </a:cubicBezTo>
                  <a:cubicBezTo>
                    <a:pt x="0" y="225433"/>
                    <a:pt x="225433" y="0"/>
                    <a:pt x="503518" y="0"/>
                  </a:cubicBezTo>
                  <a:close/>
                </a:path>
              </a:pathLst>
            </a:custGeom>
            <a:solidFill>
              <a:srgbClr val="FEFEFE">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cs typeface="+mn-ea"/>
                <a:sym typeface="+mn-lt"/>
              </a:endParaRPr>
            </a:p>
          </p:txBody>
        </p:sp>
        <p:sp>
          <p:nvSpPr>
            <p:cNvPr id="24588" name="任意多边形 87"/>
            <p:cNvSpPr>
              <a:spLocks noChangeArrowheads="1"/>
            </p:cNvSpPr>
            <p:nvPr/>
          </p:nvSpPr>
          <p:spPr bwMode="auto">
            <a:xfrm flipH="1">
              <a:off x="7085013" y="5060950"/>
              <a:ext cx="4022725" cy="1006475"/>
            </a:xfrm>
            <a:custGeom>
              <a:avLst/>
              <a:gdLst>
                <a:gd name="T0" fmla="*/ 4022725 w 4022818"/>
                <a:gd name="T1" fmla="*/ 1005576 h 1007038"/>
                <a:gd name="T2" fmla="*/ 4021905 w 4022818"/>
                <a:gd name="T3" fmla="*/ 1006475 h 1007038"/>
                <a:gd name="T4" fmla="*/ 4022725 w 4022818"/>
                <a:gd name="T5" fmla="*/ 1006475 h 1007038"/>
                <a:gd name="T6" fmla="*/ 503506 w 4022818"/>
                <a:gd name="T7" fmla="*/ 0 h 1007038"/>
                <a:gd name="T8" fmla="*/ 0 w 4022818"/>
                <a:gd name="T9" fmla="*/ 503237 h 1007038"/>
                <a:gd name="T10" fmla="*/ 503506 w 4022818"/>
                <a:gd name="T11" fmla="*/ 1006473 h 1007038"/>
                <a:gd name="T12" fmla="*/ 556085 w 4022818"/>
                <a:gd name="T13" fmla="*/ 1001176 h 1007038"/>
                <a:gd name="T14" fmla="*/ 556085 w 4022818"/>
                <a:gd name="T15" fmla="*/ 1006474 h 1007038"/>
                <a:gd name="T16" fmla="*/ 1879286 w 4022818"/>
                <a:gd name="T17" fmla="*/ 1006474 h 1007038"/>
                <a:gd name="T18" fmla="*/ 1931864 w 4022818"/>
                <a:gd name="T19" fmla="*/ 1006474 h 1007038"/>
                <a:gd name="T20" fmla="*/ 1931864 w 4022818"/>
                <a:gd name="T21" fmla="*/ 1006475 h 1007038"/>
                <a:gd name="T22" fmla="*/ 4021905 w 4022818"/>
                <a:gd name="T23" fmla="*/ 1006475 h 1007038"/>
                <a:gd name="T24" fmla="*/ 4005793 w 4022818"/>
                <a:gd name="T25" fmla="*/ 9054 h 1007038"/>
                <a:gd name="T26" fmla="*/ 4010787 w 4022818"/>
                <a:gd name="T27" fmla="*/ 3826 h 1007038"/>
                <a:gd name="T28" fmla="*/ 2646946 w 4022818"/>
                <a:gd name="T29" fmla="*/ 3826 h 1007038"/>
                <a:gd name="T30" fmla="*/ 2646946 w 4022818"/>
                <a:gd name="T31" fmla="*/ 3825 h 1007038"/>
                <a:gd name="T32" fmla="*/ 1917235 w 4022818"/>
                <a:gd name="T33" fmla="*/ 3825 h 1007038"/>
                <a:gd name="T34" fmla="*/ 1879286 w 4022818"/>
                <a:gd name="T35" fmla="*/ 1 h 1007038"/>
                <a:gd name="T36" fmla="*/ 1841333 w 4022818"/>
                <a:gd name="T37" fmla="*/ 3825 h 1007038"/>
                <a:gd name="T38" fmla="*/ 556085 w 4022818"/>
                <a:gd name="T39" fmla="*/ 3825 h 1007038"/>
                <a:gd name="T40" fmla="*/ 556085 w 4022818"/>
                <a:gd name="T41" fmla="*/ 5298 h 10070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22818"/>
                <a:gd name="T64" fmla="*/ 0 h 1007038"/>
                <a:gd name="T65" fmla="*/ 4022818 w 4022818"/>
                <a:gd name="T66" fmla="*/ 1007038 h 10070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22818" h="1007038">
                  <a:moveTo>
                    <a:pt x="4022818" y="1006138"/>
                  </a:moveTo>
                  <a:lnTo>
                    <a:pt x="4021998" y="1007038"/>
                  </a:lnTo>
                  <a:lnTo>
                    <a:pt x="4022818" y="1007038"/>
                  </a:lnTo>
                  <a:lnTo>
                    <a:pt x="4022818" y="1006138"/>
                  </a:lnTo>
                  <a:close/>
                  <a:moveTo>
                    <a:pt x="503518" y="0"/>
                  </a:moveTo>
                  <a:cubicBezTo>
                    <a:pt x="225433" y="0"/>
                    <a:pt x="0" y="225433"/>
                    <a:pt x="0" y="503518"/>
                  </a:cubicBezTo>
                  <a:cubicBezTo>
                    <a:pt x="0" y="781603"/>
                    <a:pt x="225433" y="1007036"/>
                    <a:pt x="503518" y="1007036"/>
                  </a:cubicBezTo>
                  <a:lnTo>
                    <a:pt x="556098" y="1001736"/>
                  </a:lnTo>
                  <a:lnTo>
                    <a:pt x="556098" y="1007037"/>
                  </a:lnTo>
                  <a:lnTo>
                    <a:pt x="1879329" y="1007037"/>
                  </a:lnTo>
                  <a:lnTo>
                    <a:pt x="1931909" y="1007037"/>
                  </a:lnTo>
                  <a:lnTo>
                    <a:pt x="1931909" y="1007038"/>
                  </a:lnTo>
                  <a:lnTo>
                    <a:pt x="4021998" y="1007038"/>
                  </a:lnTo>
                  <a:lnTo>
                    <a:pt x="4005886" y="9059"/>
                  </a:lnTo>
                  <a:lnTo>
                    <a:pt x="4010880" y="3828"/>
                  </a:lnTo>
                  <a:lnTo>
                    <a:pt x="2647007" y="3828"/>
                  </a:lnTo>
                  <a:lnTo>
                    <a:pt x="2647007" y="3827"/>
                  </a:lnTo>
                  <a:lnTo>
                    <a:pt x="1917279" y="3827"/>
                  </a:lnTo>
                  <a:lnTo>
                    <a:pt x="1879329" y="1"/>
                  </a:lnTo>
                  <a:lnTo>
                    <a:pt x="1841376" y="3827"/>
                  </a:lnTo>
                  <a:lnTo>
                    <a:pt x="556098" y="3827"/>
                  </a:lnTo>
                  <a:lnTo>
                    <a:pt x="556098" y="5301"/>
                  </a:lnTo>
                  <a:lnTo>
                    <a:pt x="503518" y="0"/>
                  </a:lnTo>
                  <a:close/>
                </a:path>
              </a:pathLst>
            </a:custGeom>
            <a:solidFill>
              <a:srgbClr val="FEFEFE">
                <a:alpha val="3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cs typeface="+mn-ea"/>
                <a:sym typeface="+mn-lt"/>
              </a:endParaRPr>
            </a:p>
          </p:txBody>
        </p:sp>
        <p:sp>
          <p:nvSpPr>
            <p:cNvPr id="24593" name="任意多边形 86"/>
            <p:cNvSpPr>
              <a:spLocks noChangeArrowheads="1"/>
            </p:cNvSpPr>
            <p:nvPr/>
          </p:nvSpPr>
          <p:spPr bwMode="auto">
            <a:xfrm flipH="1">
              <a:off x="6623050" y="2486025"/>
              <a:ext cx="479425" cy="1500188"/>
            </a:xfrm>
            <a:custGeom>
              <a:avLst/>
              <a:gdLst>
                <a:gd name="T0" fmla="*/ 479425 w 478847"/>
                <a:gd name="T1" fmla="*/ 0 h 1499566"/>
                <a:gd name="T2" fmla="*/ 479425 w 478847"/>
                <a:gd name="T3" fmla="*/ 991977 h 1499566"/>
                <a:gd name="T4" fmla="*/ 16131 w 478847"/>
                <a:gd name="T5" fmla="*/ 1500188 h 1499566"/>
                <a:gd name="T6" fmla="*/ 0 w 478847"/>
                <a:gd name="T7" fmla="*/ 501795 h 1499566"/>
                <a:gd name="T8" fmla="*/ 0 60000 65536"/>
                <a:gd name="T9" fmla="*/ 0 60000 65536"/>
                <a:gd name="T10" fmla="*/ 0 60000 65536"/>
                <a:gd name="T11" fmla="*/ 0 60000 65536"/>
                <a:gd name="T12" fmla="*/ 0 w 478847"/>
                <a:gd name="T13" fmla="*/ 0 h 1499566"/>
                <a:gd name="T14" fmla="*/ 478847 w 478847"/>
                <a:gd name="T15" fmla="*/ 1499566 h 1499566"/>
              </a:gdLst>
              <a:ahLst/>
              <a:cxnLst>
                <a:cxn ang="T8">
                  <a:pos x="T0" y="T1"/>
                </a:cxn>
                <a:cxn ang="T9">
                  <a:pos x="T2" y="T3"/>
                </a:cxn>
                <a:cxn ang="T10">
                  <a:pos x="T4" y="T5"/>
                </a:cxn>
                <a:cxn ang="T11">
                  <a:pos x="T6" y="T7"/>
                </a:cxn>
              </a:cxnLst>
              <a:rect l="T12" t="T13" r="T14" b="T15"/>
              <a:pathLst>
                <a:path w="478847" h="1499566">
                  <a:moveTo>
                    <a:pt x="478847" y="0"/>
                  </a:moveTo>
                  <a:lnTo>
                    <a:pt x="478847" y="991566"/>
                  </a:lnTo>
                  <a:lnTo>
                    <a:pt x="16112" y="1499566"/>
                  </a:lnTo>
                  <a:lnTo>
                    <a:pt x="0" y="501587"/>
                  </a:lnTo>
                  <a:lnTo>
                    <a:pt x="478847" y="0"/>
                  </a:lnTo>
                  <a:close/>
                </a:path>
              </a:pathLst>
            </a:custGeom>
            <a:solidFill>
              <a:srgbClr val="FEFEFE">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cs typeface="+mn-ea"/>
                <a:sym typeface="+mn-lt"/>
              </a:endParaRPr>
            </a:p>
          </p:txBody>
        </p:sp>
        <p:sp>
          <p:nvSpPr>
            <p:cNvPr id="24594" name="任意多边形 88"/>
            <p:cNvSpPr>
              <a:spLocks noChangeArrowheads="1"/>
            </p:cNvSpPr>
            <p:nvPr/>
          </p:nvSpPr>
          <p:spPr bwMode="auto">
            <a:xfrm flipH="1">
              <a:off x="6623050" y="4568825"/>
              <a:ext cx="479425" cy="1500188"/>
            </a:xfrm>
            <a:custGeom>
              <a:avLst/>
              <a:gdLst>
                <a:gd name="T0" fmla="*/ 479425 w 478847"/>
                <a:gd name="T1" fmla="*/ 0 h 1499566"/>
                <a:gd name="T2" fmla="*/ 479425 w 478847"/>
                <a:gd name="T3" fmla="*/ 991977 h 1499566"/>
                <a:gd name="T4" fmla="*/ 16131 w 478847"/>
                <a:gd name="T5" fmla="*/ 1500188 h 1499566"/>
                <a:gd name="T6" fmla="*/ 0 w 478847"/>
                <a:gd name="T7" fmla="*/ 501795 h 1499566"/>
                <a:gd name="T8" fmla="*/ 0 60000 65536"/>
                <a:gd name="T9" fmla="*/ 0 60000 65536"/>
                <a:gd name="T10" fmla="*/ 0 60000 65536"/>
                <a:gd name="T11" fmla="*/ 0 60000 65536"/>
                <a:gd name="T12" fmla="*/ 0 w 478847"/>
                <a:gd name="T13" fmla="*/ 0 h 1499566"/>
                <a:gd name="T14" fmla="*/ 478847 w 478847"/>
                <a:gd name="T15" fmla="*/ 1499566 h 1499566"/>
              </a:gdLst>
              <a:ahLst/>
              <a:cxnLst>
                <a:cxn ang="T8">
                  <a:pos x="T0" y="T1"/>
                </a:cxn>
                <a:cxn ang="T9">
                  <a:pos x="T2" y="T3"/>
                </a:cxn>
                <a:cxn ang="T10">
                  <a:pos x="T4" y="T5"/>
                </a:cxn>
                <a:cxn ang="T11">
                  <a:pos x="T6" y="T7"/>
                </a:cxn>
              </a:cxnLst>
              <a:rect l="T12" t="T13" r="T14" b="T15"/>
              <a:pathLst>
                <a:path w="478847" h="1499566">
                  <a:moveTo>
                    <a:pt x="478847" y="0"/>
                  </a:moveTo>
                  <a:lnTo>
                    <a:pt x="478847" y="991566"/>
                  </a:lnTo>
                  <a:lnTo>
                    <a:pt x="16112" y="1499566"/>
                  </a:lnTo>
                  <a:lnTo>
                    <a:pt x="0" y="501587"/>
                  </a:lnTo>
                  <a:lnTo>
                    <a:pt x="478847" y="0"/>
                  </a:lnTo>
                  <a:close/>
                </a:path>
              </a:pathLst>
            </a:custGeom>
            <a:solidFill>
              <a:srgbClr val="FEFEFE">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cs typeface="+mn-ea"/>
                <a:sym typeface="+mn-lt"/>
              </a:endParaRPr>
            </a:p>
          </p:txBody>
        </p:sp>
        <p:sp>
          <p:nvSpPr>
            <p:cNvPr id="24595" name="任意多边形 90"/>
            <p:cNvSpPr>
              <a:spLocks noChangeArrowheads="1"/>
            </p:cNvSpPr>
            <p:nvPr/>
          </p:nvSpPr>
          <p:spPr bwMode="auto">
            <a:xfrm>
              <a:off x="5105400" y="1489075"/>
              <a:ext cx="479425" cy="1500188"/>
            </a:xfrm>
            <a:custGeom>
              <a:avLst/>
              <a:gdLst>
                <a:gd name="T0" fmla="*/ 479425 w 478847"/>
                <a:gd name="T1" fmla="*/ 0 h 1499566"/>
                <a:gd name="T2" fmla="*/ 479425 w 478847"/>
                <a:gd name="T3" fmla="*/ 991977 h 1499566"/>
                <a:gd name="T4" fmla="*/ 16131 w 478847"/>
                <a:gd name="T5" fmla="*/ 1500188 h 1499566"/>
                <a:gd name="T6" fmla="*/ 0 w 478847"/>
                <a:gd name="T7" fmla="*/ 501795 h 1499566"/>
                <a:gd name="T8" fmla="*/ 0 60000 65536"/>
                <a:gd name="T9" fmla="*/ 0 60000 65536"/>
                <a:gd name="T10" fmla="*/ 0 60000 65536"/>
                <a:gd name="T11" fmla="*/ 0 60000 65536"/>
                <a:gd name="T12" fmla="*/ 0 w 478847"/>
                <a:gd name="T13" fmla="*/ 0 h 1499566"/>
                <a:gd name="T14" fmla="*/ 478847 w 478847"/>
                <a:gd name="T15" fmla="*/ 1499566 h 1499566"/>
              </a:gdLst>
              <a:ahLst/>
              <a:cxnLst>
                <a:cxn ang="T8">
                  <a:pos x="T0" y="T1"/>
                </a:cxn>
                <a:cxn ang="T9">
                  <a:pos x="T2" y="T3"/>
                </a:cxn>
                <a:cxn ang="T10">
                  <a:pos x="T4" y="T5"/>
                </a:cxn>
                <a:cxn ang="T11">
                  <a:pos x="T6" y="T7"/>
                </a:cxn>
              </a:cxnLst>
              <a:rect l="T12" t="T13" r="T14" b="T15"/>
              <a:pathLst>
                <a:path w="478847" h="1499566">
                  <a:moveTo>
                    <a:pt x="478847" y="0"/>
                  </a:moveTo>
                  <a:lnTo>
                    <a:pt x="478847" y="991566"/>
                  </a:lnTo>
                  <a:lnTo>
                    <a:pt x="16112" y="1499566"/>
                  </a:lnTo>
                  <a:lnTo>
                    <a:pt x="0" y="501587"/>
                  </a:lnTo>
                  <a:lnTo>
                    <a:pt x="478847" y="0"/>
                  </a:lnTo>
                  <a:close/>
                </a:path>
              </a:pathLst>
            </a:custGeom>
            <a:solidFill>
              <a:srgbClr val="FEFEFE">
                <a:alpha val="3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cs typeface="+mn-ea"/>
                <a:sym typeface="+mn-lt"/>
              </a:endParaRPr>
            </a:p>
          </p:txBody>
        </p:sp>
        <p:sp>
          <p:nvSpPr>
            <p:cNvPr id="24596" name="任意多边形 92"/>
            <p:cNvSpPr>
              <a:spLocks noChangeArrowheads="1"/>
            </p:cNvSpPr>
            <p:nvPr/>
          </p:nvSpPr>
          <p:spPr bwMode="auto">
            <a:xfrm>
              <a:off x="5105400" y="3521075"/>
              <a:ext cx="479425" cy="1498600"/>
            </a:xfrm>
            <a:custGeom>
              <a:avLst/>
              <a:gdLst>
                <a:gd name="T0" fmla="*/ 479425 w 478847"/>
                <a:gd name="T1" fmla="*/ 0 h 1499566"/>
                <a:gd name="T2" fmla="*/ 479425 w 478847"/>
                <a:gd name="T3" fmla="*/ 990927 h 1499566"/>
                <a:gd name="T4" fmla="*/ 16131 w 478847"/>
                <a:gd name="T5" fmla="*/ 1498600 h 1499566"/>
                <a:gd name="T6" fmla="*/ 0 w 478847"/>
                <a:gd name="T7" fmla="*/ 501264 h 1499566"/>
                <a:gd name="T8" fmla="*/ 0 60000 65536"/>
                <a:gd name="T9" fmla="*/ 0 60000 65536"/>
                <a:gd name="T10" fmla="*/ 0 60000 65536"/>
                <a:gd name="T11" fmla="*/ 0 60000 65536"/>
                <a:gd name="T12" fmla="*/ 0 w 478847"/>
                <a:gd name="T13" fmla="*/ 0 h 1499566"/>
                <a:gd name="T14" fmla="*/ 478847 w 478847"/>
                <a:gd name="T15" fmla="*/ 1499566 h 1499566"/>
              </a:gdLst>
              <a:ahLst/>
              <a:cxnLst>
                <a:cxn ang="T8">
                  <a:pos x="T0" y="T1"/>
                </a:cxn>
                <a:cxn ang="T9">
                  <a:pos x="T2" y="T3"/>
                </a:cxn>
                <a:cxn ang="T10">
                  <a:pos x="T4" y="T5"/>
                </a:cxn>
                <a:cxn ang="T11">
                  <a:pos x="T6" y="T7"/>
                </a:cxn>
              </a:cxnLst>
              <a:rect l="T12" t="T13" r="T14" b="T15"/>
              <a:pathLst>
                <a:path w="478847" h="1499566">
                  <a:moveTo>
                    <a:pt x="478847" y="0"/>
                  </a:moveTo>
                  <a:lnTo>
                    <a:pt x="478847" y="991566"/>
                  </a:lnTo>
                  <a:lnTo>
                    <a:pt x="16112" y="1499566"/>
                  </a:lnTo>
                  <a:lnTo>
                    <a:pt x="0" y="501587"/>
                  </a:lnTo>
                  <a:lnTo>
                    <a:pt x="478847" y="0"/>
                  </a:lnTo>
                  <a:close/>
                </a:path>
              </a:pathLst>
            </a:custGeom>
            <a:solidFill>
              <a:srgbClr val="FEFEFE">
                <a:alpha val="3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cs typeface="+mn-ea"/>
                <a:sym typeface="+mn-lt"/>
              </a:endParaRPr>
            </a:p>
          </p:txBody>
        </p:sp>
        <p:grpSp>
          <p:nvGrpSpPr>
            <p:cNvPr id="24597" name="组合 93"/>
            <p:cNvGrpSpPr>
              <a:grpSpLocks/>
            </p:cNvGrpSpPr>
            <p:nvPr/>
          </p:nvGrpSpPr>
          <p:grpSpPr bwMode="auto">
            <a:xfrm>
              <a:off x="5937250" y="1817688"/>
              <a:ext cx="374650" cy="419100"/>
              <a:chOff x="0" y="0"/>
              <a:chExt cx="402656" cy="450303"/>
            </a:xfrm>
          </p:grpSpPr>
          <p:sp>
            <p:nvSpPr>
              <p:cNvPr id="24606" name="Freeform 108"/>
              <p:cNvSpPr>
                <a:spLocks noEditPoints="1" noChangeArrowheads="1"/>
              </p:cNvSpPr>
              <p:nvPr/>
            </p:nvSpPr>
            <p:spPr bwMode="auto">
              <a:xfrm>
                <a:off x="69134" y="167228"/>
                <a:ext cx="56988" cy="57923"/>
              </a:xfrm>
              <a:custGeom>
                <a:avLst/>
                <a:gdLst>
                  <a:gd name="T0" fmla="*/ 28494 w 26"/>
                  <a:gd name="T1" fmla="*/ 0 h 26"/>
                  <a:gd name="T2" fmla="*/ 0 w 26"/>
                  <a:gd name="T3" fmla="*/ 28962 h 26"/>
                  <a:gd name="T4" fmla="*/ 28494 w 26"/>
                  <a:gd name="T5" fmla="*/ 57923 h 26"/>
                  <a:gd name="T6" fmla="*/ 56988 w 26"/>
                  <a:gd name="T7" fmla="*/ 28962 h 26"/>
                  <a:gd name="T8" fmla="*/ 28494 w 26"/>
                  <a:gd name="T9" fmla="*/ 0 h 26"/>
                  <a:gd name="T10" fmla="*/ 28494 w 26"/>
                  <a:gd name="T11" fmla="*/ 51240 h 26"/>
                  <a:gd name="T12" fmla="*/ 6576 w 26"/>
                  <a:gd name="T13" fmla="*/ 28962 h 26"/>
                  <a:gd name="T14" fmla="*/ 28494 w 26"/>
                  <a:gd name="T15" fmla="*/ 6683 h 26"/>
                  <a:gd name="T16" fmla="*/ 50412 w 26"/>
                  <a:gd name="T17" fmla="*/ 28962 h 26"/>
                  <a:gd name="T18" fmla="*/ 28494 w 26"/>
                  <a:gd name="T19" fmla="*/ 5124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cs typeface="+mn-ea"/>
                  <a:sym typeface="+mn-lt"/>
                </a:endParaRPr>
              </a:p>
            </p:txBody>
          </p:sp>
          <p:sp>
            <p:nvSpPr>
              <p:cNvPr id="24607" name="Freeform 109"/>
              <p:cNvSpPr>
                <a:spLocks noEditPoints="1" noChangeArrowheads="1"/>
              </p:cNvSpPr>
              <p:nvPr/>
            </p:nvSpPr>
            <p:spPr bwMode="auto">
              <a:xfrm>
                <a:off x="197125" y="129859"/>
                <a:ext cx="48580" cy="48580"/>
              </a:xfrm>
              <a:custGeom>
                <a:avLst/>
                <a:gdLst>
                  <a:gd name="T0" fmla="*/ 24290 w 22"/>
                  <a:gd name="T1" fmla="*/ 0 h 22"/>
                  <a:gd name="T2" fmla="*/ 0 w 22"/>
                  <a:gd name="T3" fmla="*/ 24290 h 22"/>
                  <a:gd name="T4" fmla="*/ 24290 w 22"/>
                  <a:gd name="T5" fmla="*/ 48580 h 22"/>
                  <a:gd name="T6" fmla="*/ 48580 w 22"/>
                  <a:gd name="T7" fmla="*/ 24290 h 22"/>
                  <a:gd name="T8" fmla="*/ 24290 w 22"/>
                  <a:gd name="T9" fmla="*/ 0 h 22"/>
                  <a:gd name="T10" fmla="*/ 24290 w 22"/>
                  <a:gd name="T11" fmla="*/ 37539 h 22"/>
                  <a:gd name="T12" fmla="*/ 11041 w 22"/>
                  <a:gd name="T13" fmla="*/ 24290 h 22"/>
                  <a:gd name="T14" fmla="*/ 24290 w 22"/>
                  <a:gd name="T15" fmla="*/ 11041 h 22"/>
                  <a:gd name="T16" fmla="*/ 37539 w 22"/>
                  <a:gd name="T17" fmla="*/ 24290 h 22"/>
                  <a:gd name="T18" fmla="*/ 24290 w 22"/>
                  <a:gd name="T19" fmla="*/ 37539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cs typeface="+mn-ea"/>
                  <a:sym typeface="+mn-lt"/>
                </a:endParaRPr>
              </a:p>
            </p:txBody>
          </p:sp>
          <p:sp>
            <p:nvSpPr>
              <p:cNvPr id="24608" name="Freeform 110"/>
              <p:cNvSpPr>
                <a:spLocks noEditPoints="1" noChangeArrowheads="1"/>
              </p:cNvSpPr>
              <p:nvPr/>
            </p:nvSpPr>
            <p:spPr bwMode="auto">
              <a:xfrm>
                <a:off x="82213" y="181242"/>
                <a:ext cx="30830" cy="30830"/>
              </a:xfrm>
              <a:custGeom>
                <a:avLst/>
                <a:gdLst>
                  <a:gd name="T0" fmla="*/ 15415 w 14"/>
                  <a:gd name="T1" fmla="*/ 0 h 14"/>
                  <a:gd name="T2" fmla="*/ 0 w 14"/>
                  <a:gd name="T3" fmla="*/ 15415 h 14"/>
                  <a:gd name="T4" fmla="*/ 15415 w 14"/>
                  <a:gd name="T5" fmla="*/ 30830 h 14"/>
                  <a:gd name="T6" fmla="*/ 30830 w 14"/>
                  <a:gd name="T7" fmla="*/ 15415 h 14"/>
                  <a:gd name="T8" fmla="*/ 15415 w 14"/>
                  <a:gd name="T9" fmla="*/ 0 h 14"/>
                  <a:gd name="T10" fmla="*/ 15415 w 14"/>
                  <a:gd name="T11" fmla="*/ 22021 h 14"/>
                  <a:gd name="T12" fmla="*/ 8809 w 14"/>
                  <a:gd name="T13" fmla="*/ 15415 h 14"/>
                  <a:gd name="T14" fmla="*/ 15415 w 14"/>
                  <a:gd name="T15" fmla="*/ 6606 h 14"/>
                  <a:gd name="T16" fmla="*/ 24224 w 14"/>
                  <a:gd name="T17" fmla="*/ 15415 h 14"/>
                  <a:gd name="T18" fmla="*/ 15415 w 14"/>
                  <a:gd name="T19" fmla="*/ 22021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cs typeface="+mn-ea"/>
                  <a:sym typeface="+mn-lt"/>
                </a:endParaRPr>
              </a:p>
            </p:txBody>
          </p:sp>
          <p:sp>
            <p:nvSpPr>
              <p:cNvPr id="24609" name="Freeform 111"/>
              <p:cNvSpPr>
                <a:spLocks noEditPoints="1" noChangeArrowheads="1"/>
              </p:cNvSpPr>
              <p:nvPr/>
            </p:nvSpPr>
            <p:spPr bwMode="auto">
              <a:xfrm>
                <a:off x="172834" y="105568"/>
                <a:ext cx="97161" cy="97161"/>
              </a:xfrm>
              <a:custGeom>
                <a:avLst/>
                <a:gdLst>
                  <a:gd name="T0" fmla="*/ 48581 w 44"/>
                  <a:gd name="T1" fmla="*/ 0 h 44"/>
                  <a:gd name="T2" fmla="*/ 0 w 44"/>
                  <a:gd name="T3" fmla="*/ 48581 h 44"/>
                  <a:gd name="T4" fmla="*/ 48581 w 44"/>
                  <a:gd name="T5" fmla="*/ 97161 h 44"/>
                  <a:gd name="T6" fmla="*/ 97161 w 44"/>
                  <a:gd name="T7" fmla="*/ 48581 h 44"/>
                  <a:gd name="T8" fmla="*/ 48581 w 44"/>
                  <a:gd name="T9" fmla="*/ 0 h 44"/>
                  <a:gd name="T10" fmla="*/ 48581 w 44"/>
                  <a:gd name="T11" fmla="*/ 86120 h 44"/>
                  <a:gd name="T12" fmla="*/ 11041 w 44"/>
                  <a:gd name="T13" fmla="*/ 48581 h 44"/>
                  <a:gd name="T14" fmla="*/ 48581 w 44"/>
                  <a:gd name="T15" fmla="*/ 13249 h 44"/>
                  <a:gd name="T16" fmla="*/ 86120 w 44"/>
                  <a:gd name="T17" fmla="*/ 48581 h 44"/>
                  <a:gd name="T18" fmla="*/ 48581 w 44"/>
                  <a:gd name="T19" fmla="*/ 8612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cs typeface="+mn-ea"/>
                  <a:sym typeface="+mn-lt"/>
                </a:endParaRPr>
              </a:p>
            </p:txBody>
          </p:sp>
          <p:sp>
            <p:nvSpPr>
              <p:cNvPr id="24610" name="Freeform 112"/>
              <p:cNvSpPr>
                <a:spLocks noEditPoints="1" noChangeArrowheads="1"/>
              </p:cNvSpPr>
              <p:nvPr/>
            </p:nvSpPr>
            <p:spPr bwMode="auto">
              <a:xfrm>
                <a:off x="0" y="0"/>
                <a:ext cx="402656" cy="450303"/>
              </a:xfrm>
              <a:custGeom>
                <a:avLst/>
                <a:gdLst>
                  <a:gd name="T0" fmla="*/ 347346 w 182"/>
                  <a:gd name="T1" fmla="*/ 211907 h 204"/>
                  <a:gd name="T2" fmla="*/ 338497 w 182"/>
                  <a:gd name="T3" fmla="*/ 105954 h 204"/>
                  <a:gd name="T4" fmla="*/ 172567 w 182"/>
                  <a:gd name="T5" fmla="*/ 0 h 204"/>
                  <a:gd name="T6" fmla="*/ 2212 w 182"/>
                  <a:gd name="T7" fmla="*/ 174382 h 204"/>
                  <a:gd name="T8" fmla="*/ 0 w 182"/>
                  <a:gd name="T9" fmla="*/ 450303 h 204"/>
                  <a:gd name="T10" fmla="*/ 250001 w 182"/>
                  <a:gd name="T11" fmla="*/ 388497 h 204"/>
                  <a:gd name="T12" fmla="*/ 325222 w 182"/>
                  <a:gd name="T13" fmla="*/ 388497 h 204"/>
                  <a:gd name="T14" fmla="*/ 325222 w 182"/>
                  <a:gd name="T15" fmla="*/ 388497 h 204"/>
                  <a:gd name="T16" fmla="*/ 345134 w 182"/>
                  <a:gd name="T17" fmla="*/ 333313 h 204"/>
                  <a:gd name="T18" fmla="*/ 323010 w 182"/>
                  <a:gd name="T19" fmla="*/ 320068 h 204"/>
                  <a:gd name="T20" fmla="*/ 345134 w 182"/>
                  <a:gd name="T21" fmla="*/ 309031 h 204"/>
                  <a:gd name="T22" fmla="*/ 342921 w 182"/>
                  <a:gd name="T23" fmla="*/ 304617 h 204"/>
                  <a:gd name="T24" fmla="*/ 376107 w 182"/>
                  <a:gd name="T25" fmla="*/ 245018 h 204"/>
                  <a:gd name="T26" fmla="*/ 137169 w 182"/>
                  <a:gd name="T27" fmla="*/ 205285 h 204"/>
                  <a:gd name="T28" fmla="*/ 137169 w 182"/>
                  <a:gd name="T29" fmla="*/ 225152 h 204"/>
                  <a:gd name="T30" fmla="*/ 119469 w 182"/>
                  <a:gd name="T31" fmla="*/ 231774 h 204"/>
                  <a:gd name="T32" fmla="*/ 106195 w 182"/>
                  <a:gd name="T33" fmla="*/ 242810 h 204"/>
                  <a:gd name="T34" fmla="*/ 88496 w 182"/>
                  <a:gd name="T35" fmla="*/ 236188 h 204"/>
                  <a:gd name="T36" fmla="*/ 70797 w 182"/>
                  <a:gd name="T37" fmla="*/ 236188 h 204"/>
                  <a:gd name="T38" fmla="*/ 61947 w 182"/>
                  <a:gd name="T39" fmla="*/ 218529 h 204"/>
                  <a:gd name="T40" fmla="*/ 48673 w 182"/>
                  <a:gd name="T41" fmla="*/ 205285 h 204"/>
                  <a:gd name="T42" fmla="*/ 57522 w 182"/>
                  <a:gd name="T43" fmla="*/ 187626 h 204"/>
                  <a:gd name="T44" fmla="*/ 57522 w 182"/>
                  <a:gd name="T45" fmla="*/ 167760 h 204"/>
                  <a:gd name="T46" fmla="*/ 75221 w 182"/>
                  <a:gd name="T47" fmla="*/ 161138 h 204"/>
                  <a:gd name="T48" fmla="*/ 88496 w 182"/>
                  <a:gd name="T49" fmla="*/ 150101 h 204"/>
                  <a:gd name="T50" fmla="*/ 106195 w 182"/>
                  <a:gd name="T51" fmla="*/ 156723 h 204"/>
                  <a:gd name="T52" fmla="*/ 126107 w 182"/>
                  <a:gd name="T53" fmla="*/ 156723 h 204"/>
                  <a:gd name="T54" fmla="*/ 132744 w 182"/>
                  <a:gd name="T55" fmla="*/ 174382 h 204"/>
                  <a:gd name="T56" fmla="*/ 146018 w 182"/>
                  <a:gd name="T57" fmla="*/ 187626 h 204"/>
                  <a:gd name="T58" fmla="*/ 300886 w 182"/>
                  <a:gd name="T59" fmla="*/ 169967 h 204"/>
                  <a:gd name="T60" fmla="*/ 278762 w 182"/>
                  <a:gd name="T61" fmla="*/ 192041 h 204"/>
                  <a:gd name="T62" fmla="*/ 267700 w 182"/>
                  <a:gd name="T63" fmla="*/ 220737 h 204"/>
                  <a:gd name="T64" fmla="*/ 236726 w 182"/>
                  <a:gd name="T65" fmla="*/ 220737 h 204"/>
                  <a:gd name="T66" fmla="*/ 207965 w 182"/>
                  <a:gd name="T67" fmla="*/ 231774 h 204"/>
                  <a:gd name="T68" fmla="*/ 183629 w 182"/>
                  <a:gd name="T69" fmla="*/ 211907 h 204"/>
                  <a:gd name="T70" fmla="*/ 154868 w 182"/>
                  <a:gd name="T71" fmla="*/ 200870 h 204"/>
                  <a:gd name="T72" fmla="*/ 154868 w 182"/>
                  <a:gd name="T73" fmla="*/ 169967 h 204"/>
                  <a:gd name="T74" fmla="*/ 141593 w 182"/>
                  <a:gd name="T75" fmla="*/ 141272 h 204"/>
                  <a:gd name="T76" fmla="*/ 163717 w 182"/>
                  <a:gd name="T77" fmla="*/ 116990 h 204"/>
                  <a:gd name="T78" fmla="*/ 174779 w 182"/>
                  <a:gd name="T79" fmla="*/ 88295 h 204"/>
                  <a:gd name="T80" fmla="*/ 207965 w 182"/>
                  <a:gd name="T81" fmla="*/ 88295 h 204"/>
                  <a:gd name="T82" fmla="*/ 236726 w 182"/>
                  <a:gd name="T83" fmla="*/ 77258 h 204"/>
                  <a:gd name="T84" fmla="*/ 258850 w 182"/>
                  <a:gd name="T85" fmla="*/ 97124 h 204"/>
                  <a:gd name="T86" fmla="*/ 287611 w 182"/>
                  <a:gd name="T87" fmla="*/ 108161 h 204"/>
                  <a:gd name="T88" fmla="*/ 287611 w 182"/>
                  <a:gd name="T89" fmla="*/ 141272 h 204"/>
                  <a:gd name="T90" fmla="*/ 300886 w 182"/>
                  <a:gd name="T91" fmla="*/ 16996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cs typeface="+mn-ea"/>
                  <a:sym typeface="+mn-lt"/>
                </a:endParaRPr>
              </a:p>
            </p:txBody>
          </p:sp>
        </p:grpSp>
        <p:grpSp>
          <p:nvGrpSpPr>
            <p:cNvPr id="25631" name="组合 99"/>
            <p:cNvGrpSpPr>
              <a:grpSpLocks/>
            </p:cNvGrpSpPr>
            <p:nvPr/>
          </p:nvGrpSpPr>
          <p:grpSpPr bwMode="auto">
            <a:xfrm>
              <a:off x="5924550" y="4806950"/>
              <a:ext cx="358775" cy="403225"/>
              <a:chOff x="0" y="0"/>
              <a:chExt cx="406393" cy="459645"/>
            </a:xfrm>
            <a:solidFill>
              <a:schemeClr val="bg1"/>
            </a:solidFill>
          </p:grpSpPr>
          <p:sp>
            <p:nvSpPr>
              <p:cNvPr id="25632" name="Freeform 148"/>
              <p:cNvSpPr>
                <a:spLocks noEditPoints="1" noChangeArrowheads="1"/>
              </p:cNvSpPr>
              <p:nvPr/>
            </p:nvSpPr>
            <p:spPr bwMode="auto">
              <a:xfrm>
                <a:off x="55120" y="0"/>
                <a:ext cx="351273" cy="456842"/>
              </a:xfrm>
              <a:custGeom>
                <a:avLst/>
                <a:gdLst>
                  <a:gd name="T0" fmla="*/ 157 w 159"/>
                  <a:gd name="T1" fmla="*/ 185 h 207"/>
                  <a:gd name="T2" fmla="*/ 89 w 159"/>
                  <a:gd name="T3" fmla="*/ 79 h 207"/>
                  <a:gd name="T4" fmla="*/ 92 w 159"/>
                  <a:gd name="T5" fmla="*/ 24 h 207"/>
                  <a:gd name="T6" fmla="*/ 42 w 159"/>
                  <a:gd name="T7" fmla="*/ 4 h 207"/>
                  <a:gd name="T8" fmla="*/ 70 w 159"/>
                  <a:gd name="T9" fmla="*/ 48 h 207"/>
                  <a:gd name="T10" fmla="*/ 37 w 159"/>
                  <a:gd name="T11" fmla="*/ 69 h 207"/>
                  <a:gd name="T12" fmla="*/ 10 w 159"/>
                  <a:gd name="T13" fmla="*/ 27 h 207"/>
                  <a:gd name="T14" fmla="*/ 10 w 159"/>
                  <a:gd name="T15" fmla="*/ 77 h 207"/>
                  <a:gd name="T16" fmla="*/ 62 w 159"/>
                  <a:gd name="T17" fmla="*/ 96 h 207"/>
                  <a:gd name="T18" fmla="*/ 130 w 159"/>
                  <a:gd name="T19" fmla="*/ 202 h 207"/>
                  <a:gd name="T20" fmla="*/ 143 w 159"/>
                  <a:gd name="T21" fmla="*/ 205 h 207"/>
                  <a:gd name="T22" fmla="*/ 154 w 159"/>
                  <a:gd name="T23" fmla="*/ 197 h 207"/>
                  <a:gd name="T24" fmla="*/ 157 w 159"/>
                  <a:gd name="T25" fmla="*/ 185 h 207"/>
                  <a:gd name="T26" fmla="*/ 144 w 159"/>
                  <a:gd name="T27" fmla="*/ 193 h 207"/>
                  <a:gd name="T28" fmla="*/ 134 w 159"/>
                  <a:gd name="T29" fmla="*/ 191 h 207"/>
                  <a:gd name="T30" fmla="*/ 137 w 159"/>
                  <a:gd name="T31" fmla="*/ 182 h 207"/>
                  <a:gd name="T32" fmla="*/ 146 w 159"/>
                  <a:gd name="T33" fmla="*/ 184 h 207"/>
                  <a:gd name="T34" fmla="*/ 144 w 159"/>
                  <a:gd name="T35" fmla="*/ 193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cs typeface="+mn-ea"/>
                  <a:sym typeface="+mn-lt"/>
                </a:endParaRPr>
              </a:p>
            </p:txBody>
          </p:sp>
          <p:sp>
            <p:nvSpPr>
              <p:cNvPr id="25633" name="Freeform 149"/>
              <p:cNvSpPr>
                <a:spLocks noEditPoints="1" noChangeArrowheads="1"/>
              </p:cNvSpPr>
              <p:nvPr/>
            </p:nvSpPr>
            <p:spPr bwMode="auto">
              <a:xfrm>
                <a:off x="0" y="231691"/>
                <a:ext cx="231691" cy="227954"/>
              </a:xfrm>
              <a:custGeom>
                <a:avLst/>
                <a:gdLst>
                  <a:gd name="T0" fmla="*/ 91 w 105"/>
                  <a:gd name="T1" fmla="*/ 26 h 103"/>
                  <a:gd name="T2" fmla="*/ 97 w 105"/>
                  <a:gd name="T3" fmla="*/ 20 h 103"/>
                  <a:gd name="T4" fmla="*/ 84 w 105"/>
                  <a:gd name="T5" fmla="*/ 7 h 103"/>
                  <a:gd name="T6" fmla="*/ 78 w 105"/>
                  <a:gd name="T7" fmla="*/ 13 h 103"/>
                  <a:gd name="T8" fmla="*/ 62 w 105"/>
                  <a:gd name="T9" fmla="*/ 7 h 103"/>
                  <a:gd name="T10" fmla="*/ 62 w 105"/>
                  <a:gd name="T11" fmla="*/ 0 h 103"/>
                  <a:gd name="T12" fmla="*/ 43 w 105"/>
                  <a:gd name="T13" fmla="*/ 0 h 103"/>
                  <a:gd name="T14" fmla="*/ 43 w 105"/>
                  <a:gd name="T15" fmla="*/ 7 h 103"/>
                  <a:gd name="T16" fmla="*/ 28 w 105"/>
                  <a:gd name="T17" fmla="*/ 13 h 103"/>
                  <a:gd name="T18" fmla="*/ 22 w 105"/>
                  <a:gd name="T19" fmla="*/ 7 h 103"/>
                  <a:gd name="T20" fmla="*/ 8 w 105"/>
                  <a:gd name="T21" fmla="*/ 20 h 103"/>
                  <a:gd name="T22" fmla="*/ 15 w 105"/>
                  <a:gd name="T23" fmla="*/ 27 h 103"/>
                  <a:gd name="T24" fmla="*/ 8 w 105"/>
                  <a:gd name="T25" fmla="*/ 42 h 103"/>
                  <a:gd name="T26" fmla="*/ 0 w 105"/>
                  <a:gd name="T27" fmla="*/ 42 h 103"/>
                  <a:gd name="T28" fmla="*/ 0 w 105"/>
                  <a:gd name="T29" fmla="*/ 61 h 103"/>
                  <a:gd name="T30" fmla="*/ 9 w 105"/>
                  <a:gd name="T31" fmla="*/ 61 h 103"/>
                  <a:gd name="T32" fmla="*/ 15 w 105"/>
                  <a:gd name="T33" fmla="*/ 76 h 103"/>
                  <a:gd name="T34" fmla="*/ 9 w 105"/>
                  <a:gd name="T35" fmla="*/ 82 h 103"/>
                  <a:gd name="T36" fmla="*/ 22 w 105"/>
                  <a:gd name="T37" fmla="*/ 95 h 103"/>
                  <a:gd name="T38" fmla="*/ 28 w 105"/>
                  <a:gd name="T39" fmla="*/ 89 h 103"/>
                  <a:gd name="T40" fmla="*/ 43 w 105"/>
                  <a:gd name="T41" fmla="*/ 95 h 103"/>
                  <a:gd name="T42" fmla="*/ 43 w 105"/>
                  <a:gd name="T43" fmla="*/ 103 h 103"/>
                  <a:gd name="T44" fmla="*/ 62 w 105"/>
                  <a:gd name="T45" fmla="*/ 103 h 103"/>
                  <a:gd name="T46" fmla="*/ 62 w 105"/>
                  <a:gd name="T47" fmla="*/ 95 h 103"/>
                  <a:gd name="T48" fmla="*/ 77 w 105"/>
                  <a:gd name="T49" fmla="*/ 89 h 103"/>
                  <a:gd name="T50" fmla="*/ 83 w 105"/>
                  <a:gd name="T51" fmla="*/ 95 h 103"/>
                  <a:gd name="T52" fmla="*/ 96 w 105"/>
                  <a:gd name="T53" fmla="*/ 82 h 103"/>
                  <a:gd name="T54" fmla="*/ 91 w 105"/>
                  <a:gd name="T55" fmla="*/ 76 h 103"/>
                  <a:gd name="T56" fmla="*/ 97 w 105"/>
                  <a:gd name="T57" fmla="*/ 61 h 103"/>
                  <a:gd name="T58" fmla="*/ 105 w 105"/>
                  <a:gd name="T59" fmla="*/ 61 h 103"/>
                  <a:gd name="T60" fmla="*/ 105 w 105"/>
                  <a:gd name="T61" fmla="*/ 42 h 103"/>
                  <a:gd name="T62" fmla="*/ 97 w 105"/>
                  <a:gd name="T63" fmla="*/ 42 h 103"/>
                  <a:gd name="T64" fmla="*/ 91 w 105"/>
                  <a:gd name="T65" fmla="*/ 26 h 103"/>
                  <a:gd name="T66" fmla="*/ 53 w 105"/>
                  <a:gd name="T67" fmla="*/ 83 h 103"/>
                  <a:gd name="T68" fmla="*/ 21 w 105"/>
                  <a:gd name="T69" fmla="*/ 51 h 103"/>
                  <a:gd name="T70" fmla="*/ 53 w 105"/>
                  <a:gd name="T71" fmla="*/ 19 h 103"/>
                  <a:gd name="T72" fmla="*/ 85 w 105"/>
                  <a:gd name="T73" fmla="*/ 51 h 103"/>
                  <a:gd name="T74" fmla="*/ 53 w 105"/>
                  <a:gd name="T75" fmla="*/ 83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cs typeface="+mn-ea"/>
                  <a:sym typeface="+mn-lt"/>
                </a:endParaRPr>
              </a:p>
            </p:txBody>
          </p:sp>
          <p:sp>
            <p:nvSpPr>
              <p:cNvPr id="25634" name="Oval 150"/>
              <p:cNvSpPr>
                <a:spLocks noChangeArrowheads="1"/>
              </p:cNvSpPr>
              <p:nvPr/>
            </p:nvSpPr>
            <p:spPr bwMode="auto">
              <a:xfrm>
                <a:off x="97160" y="326983"/>
                <a:ext cx="37370" cy="37370"/>
              </a:xfrm>
              <a:prstGeom prst="ellipse">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cs typeface="+mn-ea"/>
                  <a:sym typeface="+mn-lt"/>
                </a:endParaRPr>
              </a:p>
            </p:txBody>
          </p:sp>
        </p:grpSp>
        <p:grpSp>
          <p:nvGrpSpPr>
            <p:cNvPr id="25635" name="组合 103"/>
            <p:cNvGrpSpPr>
              <a:grpSpLocks/>
            </p:cNvGrpSpPr>
            <p:nvPr/>
          </p:nvGrpSpPr>
          <p:grpSpPr bwMode="auto">
            <a:xfrm>
              <a:off x="5910263" y="2830513"/>
              <a:ext cx="344487" cy="339725"/>
              <a:chOff x="0" y="0"/>
              <a:chExt cx="453105" cy="448433"/>
            </a:xfrm>
            <a:solidFill>
              <a:schemeClr val="bg1"/>
            </a:solidFill>
          </p:grpSpPr>
          <p:sp>
            <p:nvSpPr>
              <p:cNvPr id="25636" name="Freeform 136"/>
              <p:cNvSpPr>
                <a:spLocks noChangeArrowheads="1"/>
              </p:cNvSpPr>
              <p:nvPr/>
            </p:nvSpPr>
            <p:spPr bwMode="auto">
              <a:xfrm>
                <a:off x="0" y="251309"/>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cs typeface="+mn-ea"/>
                  <a:sym typeface="+mn-lt"/>
                </a:endParaRPr>
              </a:p>
            </p:txBody>
          </p:sp>
          <p:sp>
            <p:nvSpPr>
              <p:cNvPr id="25637" name="Freeform 137"/>
              <p:cNvSpPr>
                <a:spLocks noEditPoints="1" noChangeArrowheads="1"/>
              </p:cNvSpPr>
              <p:nvPr/>
            </p:nvSpPr>
            <p:spPr bwMode="auto">
              <a:xfrm>
                <a:off x="0" y="0"/>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cs typeface="+mn-ea"/>
                  <a:sym typeface="+mn-lt"/>
                </a:endParaRPr>
              </a:p>
            </p:txBody>
          </p:sp>
        </p:grpSp>
        <p:grpSp>
          <p:nvGrpSpPr>
            <p:cNvPr id="24600" name="组合 106"/>
            <p:cNvGrpSpPr>
              <a:grpSpLocks/>
            </p:cNvGrpSpPr>
            <p:nvPr/>
          </p:nvGrpSpPr>
          <p:grpSpPr bwMode="auto">
            <a:xfrm>
              <a:off x="5951538" y="3863975"/>
              <a:ext cx="358775" cy="385763"/>
              <a:chOff x="0" y="0"/>
              <a:chExt cx="466184" cy="501686"/>
            </a:xfrm>
          </p:grpSpPr>
          <p:sp>
            <p:nvSpPr>
              <p:cNvPr id="24601"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cs typeface="+mn-ea"/>
                  <a:sym typeface="+mn-lt"/>
                </a:endParaRPr>
              </a:p>
            </p:txBody>
          </p:sp>
          <p:sp>
            <p:nvSpPr>
              <p:cNvPr id="24602" name="Rectangle 155"/>
              <p:cNvSpPr>
                <a:spLocks noChangeArrowheads="1"/>
              </p:cNvSpPr>
              <p:nvPr/>
            </p:nvSpPr>
            <p:spPr bwMode="auto">
              <a:xfrm>
                <a:off x="160689" y="419472"/>
                <a:ext cx="9342" cy="32698"/>
              </a:xfrm>
              <a:prstGeom prst="rect">
                <a:avLst/>
              </a:prstGeom>
              <a:solidFill>
                <a:srgbClr val="FEFEFE"/>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mn-lt"/>
                  <a:ea typeface="+mn-ea"/>
                  <a:cs typeface="+mn-ea"/>
                  <a:sym typeface="+mn-lt"/>
                </a:endParaRPr>
              </a:p>
            </p:txBody>
          </p:sp>
          <p:sp>
            <p:nvSpPr>
              <p:cNvPr id="24603"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cs typeface="+mn-ea"/>
                  <a:sym typeface="+mn-lt"/>
                </a:endParaRPr>
              </a:p>
            </p:txBody>
          </p:sp>
          <p:sp>
            <p:nvSpPr>
              <p:cNvPr id="24604"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cs typeface="+mn-ea"/>
                  <a:sym typeface="+mn-lt"/>
                </a:endParaRPr>
              </a:p>
            </p:txBody>
          </p:sp>
          <p:sp>
            <p:nvSpPr>
              <p:cNvPr id="24605"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cs typeface="+mn-ea"/>
                  <a:sym typeface="+mn-lt"/>
                </a:endParaRPr>
              </a:p>
            </p:txBody>
          </p:sp>
        </p:grpSp>
        <p:sp>
          <p:nvSpPr>
            <p:cNvPr id="53" name="矩形 52"/>
            <p:cNvSpPr/>
            <p:nvPr/>
          </p:nvSpPr>
          <p:spPr>
            <a:xfrm>
              <a:off x="1399126" y="2316987"/>
              <a:ext cx="3538501" cy="328551"/>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cs typeface="+mn-ea"/>
                  <a:sym typeface="+mn-lt"/>
                </a:rPr>
                <a:t>1</a:t>
              </a:r>
              <a:r>
                <a:rPr kumimoji="0" lang="zh-CN" altLang="en-US" sz="1400" b="0" i="0" u="none" strike="noStrike" kern="1200" cap="none" spc="0" normalizeH="0" baseline="0" noProof="0" dirty="0">
                  <a:ln>
                    <a:noFill/>
                  </a:ln>
                  <a:solidFill>
                    <a:prstClr val="white"/>
                  </a:solidFill>
                  <a:effectLst/>
                  <a:uLnTx/>
                  <a:uFillTx/>
                  <a:cs typeface="+mn-ea"/>
                  <a:sym typeface="+mn-lt"/>
                </a:rPr>
                <a:t>、地球系统如何响应外强迫</a:t>
              </a:r>
            </a:p>
          </p:txBody>
        </p:sp>
        <p:sp>
          <p:nvSpPr>
            <p:cNvPr id="55" name="矩形 54"/>
            <p:cNvSpPr/>
            <p:nvPr/>
          </p:nvSpPr>
          <p:spPr>
            <a:xfrm>
              <a:off x="1382749" y="4207859"/>
              <a:ext cx="3538501" cy="845616"/>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cs typeface="+mn-ea"/>
                  <a:sym typeface="+mn-lt"/>
                </a:rPr>
                <a:t>3</a:t>
              </a:r>
              <a:r>
                <a:rPr kumimoji="0" lang="zh-CN" altLang="en-US" sz="1400" b="0" i="0" u="none" strike="noStrike" kern="1200" cap="none" spc="0" normalizeH="0" baseline="0" noProof="0" dirty="0">
                  <a:ln>
                    <a:noFill/>
                  </a:ln>
                  <a:solidFill>
                    <a:prstClr val="white"/>
                  </a:solidFill>
                  <a:effectLst/>
                  <a:uLnTx/>
                  <a:uFillTx/>
                  <a:cs typeface="+mn-ea"/>
                  <a:sym typeface="+mn-lt"/>
                </a:rPr>
                <a:t>、如何在受内部气候变率、可预报性和情景不确定性影响的情况下对未来气候变化进行评估</a:t>
              </a:r>
            </a:p>
          </p:txBody>
        </p:sp>
        <p:sp>
          <p:nvSpPr>
            <p:cNvPr id="56" name="矩形 55"/>
            <p:cNvSpPr/>
            <p:nvPr/>
          </p:nvSpPr>
          <p:spPr>
            <a:xfrm>
              <a:off x="7270129" y="3170238"/>
              <a:ext cx="3538501"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cs typeface="+mn-ea"/>
                  <a:sym typeface="+mn-lt"/>
                </a:rPr>
                <a:t>2</a:t>
              </a:r>
              <a:r>
                <a:rPr kumimoji="0" lang="zh-CN" altLang="en-US" sz="1400" b="0" i="0" u="none" strike="noStrike" kern="1200" cap="none" spc="0" normalizeH="0" baseline="0" noProof="0" dirty="0">
                  <a:ln>
                    <a:noFill/>
                  </a:ln>
                  <a:solidFill>
                    <a:prstClr val="white"/>
                  </a:solidFill>
                  <a:effectLst/>
                  <a:uLnTx/>
                  <a:uFillTx/>
                  <a:cs typeface="+mn-ea"/>
                  <a:sym typeface="+mn-lt"/>
                </a:rPr>
                <a:t>、造成当前气候模式存在系统性偏差的原因及其影响</a:t>
              </a:r>
            </a:p>
          </p:txBody>
        </p:sp>
        <p:sp>
          <p:nvSpPr>
            <p:cNvPr id="57" name="矩形 56"/>
            <p:cNvSpPr/>
            <p:nvPr/>
          </p:nvSpPr>
          <p:spPr>
            <a:xfrm>
              <a:off x="7270128" y="5171543"/>
              <a:ext cx="3538501" cy="845616"/>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cs typeface="+mn-ea"/>
                  <a:sym typeface="+mn-lt"/>
                </a:rPr>
                <a:t>0</a:t>
              </a:r>
              <a:r>
                <a:rPr kumimoji="0" lang="zh-CN" altLang="en-US" sz="1400" b="0" i="0" u="none" strike="noStrike" kern="1200" cap="none" spc="0" normalizeH="0" baseline="0" noProof="0" dirty="0">
                  <a:ln>
                    <a:noFill/>
                  </a:ln>
                  <a:solidFill>
                    <a:prstClr val="white"/>
                  </a:solidFill>
                  <a:effectLst/>
                  <a:uLnTx/>
                  <a:uFillTx/>
                  <a:cs typeface="+mn-ea"/>
                  <a:sym typeface="+mn-lt"/>
                </a:rPr>
                <a:t>、为了回答当前气候变化领域面临的新的科学问题，为实现</a:t>
              </a:r>
              <a:r>
                <a:rPr lang="zh-CN" altLang="en-US" sz="1400" dirty="0">
                  <a:solidFill>
                    <a:prstClr val="white"/>
                  </a:solidFill>
                  <a:cs typeface="+mn-ea"/>
                  <a:sym typeface="+mn-lt"/>
                </a:rPr>
                <a:t>世界气候研究</a:t>
              </a:r>
              <a:r>
                <a:rPr kumimoji="0" lang="zh-CN" altLang="en-US" sz="1400" b="0" i="0" u="none" strike="noStrike" kern="1200" cap="none" spc="0" normalizeH="0" baseline="0" noProof="0" dirty="0">
                  <a:ln>
                    <a:noFill/>
                  </a:ln>
                  <a:solidFill>
                    <a:prstClr val="white"/>
                  </a:solidFill>
                  <a:effectLst/>
                  <a:uLnTx/>
                  <a:uFillTx/>
                  <a:cs typeface="+mn-ea"/>
                  <a:sym typeface="+mn-lt"/>
                </a:rPr>
                <a:t>计划所确立的科学目标提供数据支撑。</a:t>
              </a:r>
            </a:p>
          </p:txBody>
        </p:sp>
      </p:grpSp>
    </p:spTree>
    <p:extLst>
      <p:ext uri="{BB962C8B-B14F-4D97-AF65-F5344CB8AC3E}">
        <p14:creationId xmlns:p14="http://schemas.microsoft.com/office/powerpoint/2010/main" val="3738193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687070"/>
            <a:ext cx="12192965" cy="694056"/>
            <a:chOff x="0" y="623570"/>
            <a:chExt cx="12192965" cy="694056"/>
          </a:xfrm>
        </p:grpSpPr>
        <p:cxnSp>
          <p:nvCxnSpPr>
            <p:cNvPr id="18" name="直接连接符 17"/>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pic>
        <p:nvPicPr>
          <p:cNvPr id="1026" name="Picture 2" descr="preload">
            <a:extLst>
              <a:ext uri="{FF2B5EF4-FFF2-40B4-BE49-F238E27FC236}">
                <a16:creationId xmlns:a16="http://schemas.microsoft.com/office/drawing/2014/main" id="{68327370-E324-4244-0C93-44B5810F8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32" y="1344796"/>
            <a:ext cx="4490710" cy="3952594"/>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组合 35">
            <a:extLst>
              <a:ext uri="{FF2B5EF4-FFF2-40B4-BE49-F238E27FC236}">
                <a16:creationId xmlns:a16="http://schemas.microsoft.com/office/drawing/2014/main" id="{076DB877-A823-800B-5F28-589262397CB4}"/>
              </a:ext>
            </a:extLst>
          </p:cNvPr>
          <p:cNvGrpSpPr/>
          <p:nvPr/>
        </p:nvGrpSpPr>
        <p:grpSpPr>
          <a:xfrm>
            <a:off x="625262" y="302189"/>
            <a:ext cx="8590456" cy="656661"/>
            <a:chOff x="7192010" y="1640849"/>
            <a:chExt cx="8590456" cy="656661"/>
          </a:xfrm>
        </p:grpSpPr>
        <p:sp>
          <p:nvSpPr>
            <p:cNvPr id="37" name="文本框 36">
              <a:extLst>
                <a:ext uri="{FF2B5EF4-FFF2-40B4-BE49-F238E27FC236}">
                  <a16:creationId xmlns:a16="http://schemas.microsoft.com/office/drawing/2014/main" id="{6B080F64-B153-68EB-783A-D78535B89D86}"/>
                </a:ext>
              </a:extLst>
            </p:cNvPr>
            <p:cNvSpPr txBox="1"/>
            <p:nvPr/>
          </p:nvSpPr>
          <p:spPr>
            <a:xfrm>
              <a:off x="7192010" y="1640849"/>
              <a:ext cx="8590456"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CMIP-Coupled Model Intercomparison Project</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39" name="文本框 38">
              <a:extLst>
                <a:ext uri="{FF2B5EF4-FFF2-40B4-BE49-F238E27FC236}">
                  <a16:creationId xmlns:a16="http://schemas.microsoft.com/office/drawing/2014/main" id="{3BD6C98F-1EEC-1B1E-6E14-A621DAF64A8B}"/>
                </a:ext>
              </a:extLst>
            </p:cNvPr>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cs typeface="+mn-ea"/>
                  <a:sym typeface="+mn-lt"/>
                </a:rPr>
                <a:t>国际耦合模式比较计划</a:t>
              </a:r>
              <a:endParaRPr kumimoji="0" lang="en-US" altLang="zh-CN" sz="1100" b="0" i="0" u="none" strike="noStrike" kern="1200" cap="none" spc="0" normalizeH="0" baseline="0" noProof="0" dirty="0">
                <a:ln>
                  <a:noFill/>
                </a:ln>
                <a:solidFill>
                  <a:prstClr val="white"/>
                </a:solidFill>
                <a:effectLst/>
                <a:uLnTx/>
                <a:uFillTx/>
                <a:cs typeface="+mn-ea"/>
                <a:sym typeface="+mn-lt"/>
              </a:endParaRPr>
            </a:p>
          </p:txBody>
        </p:sp>
      </p:grpSp>
      <p:pic>
        <p:nvPicPr>
          <p:cNvPr id="13" name="图片 12">
            <a:extLst>
              <a:ext uri="{FF2B5EF4-FFF2-40B4-BE49-F238E27FC236}">
                <a16:creationId xmlns:a16="http://schemas.microsoft.com/office/drawing/2014/main" id="{115586AD-3276-A0BE-E233-25AC0D28EF03}"/>
              </a:ext>
            </a:extLst>
          </p:cNvPr>
          <p:cNvPicPr>
            <a:picLocks noChangeAspect="1"/>
          </p:cNvPicPr>
          <p:nvPr/>
        </p:nvPicPr>
        <p:blipFill>
          <a:blip r:embed="rId4"/>
          <a:stretch>
            <a:fillRect/>
          </a:stretch>
        </p:blipFill>
        <p:spPr>
          <a:xfrm>
            <a:off x="5131171" y="1492250"/>
            <a:ext cx="7031593" cy="3572255"/>
          </a:xfrm>
          <a:prstGeom prst="rect">
            <a:avLst/>
          </a:prstGeom>
        </p:spPr>
      </p:pic>
      <p:pic>
        <p:nvPicPr>
          <p:cNvPr id="1028" name="Picture 4" descr="preload">
            <a:extLst>
              <a:ext uri="{FF2B5EF4-FFF2-40B4-BE49-F238E27FC236}">
                <a16:creationId xmlns:a16="http://schemas.microsoft.com/office/drawing/2014/main" id="{AB5E63EA-FF4C-012E-FBAB-FA2177B0A8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4363" y="-11801"/>
            <a:ext cx="39576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989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687070"/>
            <a:ext cx="12192965" cy="694056"/>
            <a:chOff x="0" y="623570"/>
            <a:chExt cx="12192965" cy="694056"/>
          </a:xfrm>
        </p:grpSpPr>
        <p:cxnSp>
          <p:nvCxnSpPr>
            <p:cNvPr id="16" name="直接连接符 15"/>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625262" y="302189"/>
            <a:ext cx="3975100" cy="954107"/>
            <a:chOff x="7192010" y="1640849"/>
            <a:chExt cx="3975100" cy="954107"/>
          </a:xfrm>
        </p:grpSpPr>
        <p:sp>
          <p:nvSpPr>
            <p:cNvPr id="25" name="文本框 24"/>
            <p:cNvSpPr txBox="1"/>
            <p:nvPr/>
          </p:nvSpPr>
          <p:spPr>
            <a:xfrm>
              <a:off x="7192010" y="1640849"/>
              <a:ext cx="3543300" cy="954107"/>
            </a:xfrm>
            <a:prstGeom prst="rect">
              <a:avLst/>
            </a:prstGeom>
            <a:noFill/>
          </p:spPr>
          <p:txBody>
            <a:bodyPr wrap="square" rtlCol="0">
              <a:spAutoFit/>
              <a:scene3d>
                <a:camera prst="orthographicFront"/>
                <a:lightRig rig="threePt" dir="t"/>
              </a:scene3d>
              <a:sp3d contourW="12700"/>
            </a:bodyPr>
            <a:lstStyle/>
            <a:p>
              <a:pPr>
                <a:defRPr/>
              </a:pPr>
              <a:r>
                <a:rPr kumimoji="0" lang="en-US" altLang="zh-CN" sz="2800" b="0" i="0" u="none" strike="noStrike" kern="1200" cap="none" spc="0" normalizeH="0" baseline="0" noProof="0" dirty="0" err="1">
                  <a:ln>
                    <a:noFill/>
                  </a:ln>
                  <a:solidFill>
                    <a:prstClr val="white"/>
                  </a:solidFill>
                  <a:effectLst/>
                  <a:uLnTx/>
                  <a:uFillTx/>
                  <a:cs typeface="+mn-ea"/>
                  <a:sym typeface="+mn-lt"/>
                </a:rPr>
                <a:t>ScenarioMIP</a:t>
              </a:r>
              <a:endParaRPr kumimoji="0" lang="en-US" altLang="zh-CN" sz="2800" b="0" i="0" u="none" strike="noStrike" kern="1200" cap="none" spc="0" normalizeH="0" baseline="0" noProof="0" dirty="0">
                <a:ln>
                  <a:noFill/>
                </a:ln>
                <a:solidFill>
                  <a:prstClr val="white"/>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26" name="文本框 25"/>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cs typeface="+mn-ea"/>
                  <a:sym typeface="+mn-lt"/>
                </a:rPr>
                <a:t>情景模式比较计划</a:t>
              </a:r>
              <a:endParaRPr kumimoji="0" lang="en-US" altLang="zh-CN" sz="1100" b="0" i="0" u="none" strike="noStrike" kern="1200" cap="none" spc="0" normalizeH="0" baseline="0" noProof="0" dirty="0">
                <a:ln>
                  <a:noFill/>
                </a:ln>
                <a:solidFill>
                  <a:prstClr val="white"/>
                </a:solidFill>
                <a:effectLst/>
                <a:uLnTx/>
                <a:uFillTx/>
                <a:cs typeface="+mn-ea"/>
                <a:sym typeface="+mn-lt"/>
              </a:endParaRPr>
            </a:p>
          </p:txBody>
        </p:sp>
      </p:grpSp>
      <p:pic>
        <p:nvPicPr>
          <p:cNvPr id="13" name="图片 12">
            <a:extLst>
              <a:ext uri="{FF2B5EF4-FFF2-40B4-BE49-F238E27FC236}">
                <a16:creationId xmlns:a16="http://schemas.microsoft.com/office/drawing/2014/main" id="{B3696E00-A80B-B4F3-B391-097361F9CC5B}"/>
              </a:ext>
            </a:extLst>
          </p:cNvPr>
          <p:cNvPicPr>
            <a:picLocks noChangeAspect="1"/>
          </p:cNvPicPr>
          <p:nvPr/>
        </p:nvPicPr>
        <p:blipFill>
          <a:blip r:embed="rId3"/>
          <a:stretch>
            <a:fillRect/>
          </a:stretch>
        </p:blipFill>
        <p:spPr>
          <a:xfrm>
            <a:off x="1439443" y="1423353"/>
            <a:ext cx="9680840" cy="5212760"/>
          </a:xfrm>
          <a:prstGeom prst="rect">
            <a:avLst/>
          </a:prstGeom>
        </p:spPr>
      </p:pic>
    </p:spTree>
    <p:extLst>
      <p:ext uri="{BB962C8B-B14F-4D97-AF65-F5344CB8AC3E}">
        <p14:creationId xmlns:p14="http://schemas.microsoft.com/office/powerpoint/2010/main" val="955455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687070"/>
            <a:ext cx="12192965" cy="694056"/>
            <a:chOff x="0" y="623570"/>
            <a:chExt cx="12192965" cy="694056"/>
          </a:xfrm>
        </p:grpSpPr>
        <p:cxnSp>
          <p:nvCxnSpPr>
            <p:cNvPr id="16" name="直接连接符 15"/>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625261" y="302189"/>
            <a:ext cx="8418449" cy="656661"/>
            <a:chOff x="7192010" y="1640849"/>
            <a:chExt cx="3975100" cy="656661"/>
          </a:xfrm>
        </p:grpSpPr>
        <p:sp>
          <p:nvSpPr>
            <p:cNvPr id="25" name="文本框 24"/>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white"/>
                  </a:solidFill>
                  <a:cs typeface="+mn-ea"/>
                  <a:sym typeface="+mn-lt"/>
                </a:rPr>
                <a:t>R</a:t>
              </a:r>
              <a:r>
                <a:rPr kumimoji="0" lang="en-US" altLang="zh-CN" sz="2800" b="0" i="0" u="none" strike="noStrike" kern="1200" cap="none" spc="0" normalizeH="0" baseline="0" noProof="0" dirty="0" err="1">
                  <a:ln>
                    <a:noFill/>
                  </a:ln>
                  <a:solidFill>
                    <a:prstClr val="white"/>
                  </a:solidFill>
                  <a:effectLst/>
                  <a:uLnTx/>
                  <a:uFillTx/>
                  <a:cs typeface="+mn-ea"/>
                  <a:sym typeface="+mn-lt"/>
                </a:rPr>
                <a:t>epresentative</a:t>
              </a:r>
              <a:r>
                <a:rPr kumimoji="0" lang="en-US" altLang="zh-CN" sz="2800" b="0" i="0" u="none" strike="noStrike" kern="1200" cap="none" spc="0" normalizeH="0" baseline="0" noProof="0" dirty="0">
                  <a:ln>
                    <a:noFill/>
                  </a:ln>
                  <a:solidFill>
                    <a:prstClr val="white"/>
                  </a:solidFill>
                  <a:effectLst/>
                  <a:uLnTx/>
                  <a:uFillTx/>
                  <a:cs typeface="+mn-ea"/>
                  <a:sym typeface="+mn-lt"/>
                </a:rPr>
                <a:t> Concentration </a:t>
              </a:r>
              <a:r>
                <a:rPr lang="en-US" altLang="zh-CN" sz="2800" dirty="0">
                  <a:solidFill>
                    <a:prstClr val="white"/>
                  </a:solidFill>
                  <a:cs typeface="+mn-ea"/>
                  <a:sym typeface="+mn-lt"/>
                </a:rPr>
                <a:t>P</a:t>
              </a:r>
              <a:r>
                <a:rPr kumimoji="0" lang="en-US" altLang="zh-CN" sz="2800" b="0" i="0" u="none" strike="noStrike" kern="1200" cap="none" spc="0" normalizeH="0" baseline="0" noProof="0" dirty="0" err="1">
                  <a:ln>
                    <a:noFill/>
                  </a:ln>
                  <a:solidFill>
                    <a:prstClr val="white"/>
                  </a:solidFill>
                  <a:effectLst/>
                  <a:uLnTx/>
                  <a:uFillTx/>
                  <a:cs typeface="+mn-ea"/>
                  <a:sym typeface="+mn-lt"/>
                </a:rPr>
                <a:t>athway</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26" name="文本框 25"/>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cs typeface="+mn-ea"/>
                  <a:sym typeface="+mn-lt"/>
                </a:rPr>
                <a:t>代表性浓度途径</a:t>
              </a:r>
              <a:endParaRPr kumimoji="0" lang="en-US" altLang="zh-CN" sz="1100" b="0" i="0" u="none" strike="noStrike" kern="1200" cap="none" spc="0" normalizeH="0" baseline="0" noProof="0" dirty="0">
                <a:ln>
                  <a:noFill/>
                </a:ln>
                <a:solidFill>
                  <a:prstClr val="white"/>
                </a:solidFill>
                <a:effectLst/>
                <a:uLnTx/>
                <a:uFillTx/>
                <a:cs typeface="+mn-ea"/>
                <a:sym typeface="+mn-lt"/>
              </a:endParaRPr>
            </a:p>
          </p:txBody>
        </p:sp>
      </p:grpSp>
      <p:sp>
        <p:nvSpPr>
          <p:cNvPr id="27" name="文本框 26">
            <a:extLst>
              <a:ext uri="{FF2B5EF4-FFF2-40B4-BE49-F238E27FC236}">
                <a16:creationId xmlns:a16="http://schemas.microsoft.com/office/drawing/2014/main" id="{50A7B592-5606-917B-69B3-AFB1D64606E6}"/>
              </a:ext>
            </a:extLst>
          </p:cNvPr>
          <p:cNvSpPr txBox="1"/>
          <p:nvPr/>
        </p:nvSpPr>
        <p:spPr>
          <a:xfrm>
            <a:off x="186019" y="1209233"/>
            <a:ext cx="11819962" cy="923330"/>
          </a:xfrm>
          <a:prstGeom prst="rect">
            <a:avLst/>
          </a:prstGeom>
          <a:noFill/>
        </p:spPr>
        <p:txBody>
          <a:bodyPr wrap="square">
            <a:spAutoFit/>
          </a:bodyPr>
          <a:lstStyle/>
          <a:p>
            <a:r>
              <a:rPr lang="en-US" altLang="zh-CN" dirty="0">
                <a:solidFill>
                  <a:schemeClr val="bg1"/>
                </a:solidFill>
              </a:rPr>
              <a:t>RCPs</a:t>
            </a:r>
            <a:r>
              <a:rPr lang="zh-CN" altLang="en-US" dirty="0">
                <a:solidFill>
                  <a:schemeClr val="bg1"/>
                </a:solidFill>
              </a:rPr>
              <a:t>是一系列综合的浓缩和排放情景，用作</a:t>
            </a:r>
            <a:r>
              <a:rPr lang="en-US" altLang="zh-CN" dirty="0">
                <a:solidFill>
                  <a:schemeClr val="bg1"/>
                </a:solidFill>
              </a:rPr>
              <a:t>21</a:t>
            </a:r>
            <a:r>
              <a:rPr lang="zh-CN" altLang="en-US" dirty="0">
                <a:solidFill>
                  <a:schemeClr val="bg1"/>
                </a:solidFill>
              </a:rPr>
              <a:t>世纪人类活动影响下气候变化预测模型的输入参数</a:t>
            </a:r>
            <a:r>
              <a:rPr lang="en-US" altLang="zh-CN" dirty="0">
                <a:solidFill>
                  <a:schemeClr val="bg1"/>
                </a:solidFill>
              </a:rPr>
              <a:t>(Moss et al., 2010)</a:t>
            </a:r>
            <a:r>
              <a:rPr lang="zh-CN" altLang="en-US" dirty="0">
                <a:solidFill>
                  <a:schemeClr val="bg1"/>
                </a:solidFill>
              </a:rPr>
              <a:t>，以描述未来人口、社会经济、科学技术、能源消耗和土地利用等方面发生变化时，</a:t>
            </a:r>
            <a:r>
              <a:rPr lang="zh-CN" altLang="en-US" dirty="0">
                <a:solidFill>
                  <a:schemeClr val="accent2"/>
                </a:solidFill>
              </a:rPr>
              <a:t>温室气体、反应性气体、气溶胶的排放量，以及大气成分的浓度</a:t>
            </a:r>
          </a:p>
        </p:txBody>
      </p:sp>
      <p:pic>
        <p:nvPicPr>
          <p:cNvPr id="2052" name="Picture 4" descr="可视化搜索查询图片">
            <a:extLst>
              <a:ext uri="{FF2B5EF4-FFF2-40B4-BE49-F238E27FC236}">
                <a16:creationId xmlns:a16="http://schemas.microsoft.com/office/drawing/2014/main" id="{62EBCB77-D8F7-40F4-4B31-8255F6B71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463278"/>
            <a:ext cx="5454688" cy="1695554"/>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83E475D9-AAF8-DD4F-3893-888293C91F54}"/>
              </a:ext>
            </a:extLst>
          </p:cNvPr>
          <p:cNvSpPr txBox="1"/>
          <p:nvPr/>
        </p:nvSpPr>
        <p:spPr>
          <a:xfrm>
            <a:off x="72825" y="4941024"/>
            <a:ext cx="11819962" cy="1754326"/>
          </a:xfrm>
          <a:prstGeom prst="rect">
            <a:avLst/>
          </a:prstGeom>
          <a:noFill/>
        </p:spPr>
        <p:txBody>
          <a:bodyPr wrap="square">
            <a:spAutoFit/>
          </a:bodyPr>
          <a:lstStyle>
            <a:defPPr>
              <a:defRPr lang="zh-CN"/>
            </a:defPPr>
            <a:lvl1pPr>
              <a:defRPr>
                <a:solidFill>
                  <a:schemeClr val="bg1"/>
                </a:solidFill>
              </a:defRPr>
            </a:lvl1pPr>
          </a:lstStyle>
          <a:p>
            <a:r>
              <a:rPr lang="en-US" altLang="zh-CN" dirty="0"/>
              <a:t>        </a:t>
            </a:r>
            <a:r>
              <a:rPr lang="en-US" altLang="zh-CN" dirty="0">
                <a:solidFill>
                  <a:schemeClr val="accent2"/>
                </a:solidFill>
              </a:rPr>
              <a:t>RCP8.5</a:t>
            </a:r>
            <a:r>
              <a:rPr lang="zh-CN" altLang="en-US" dirty="0"/>
              <a:t>是在无气候变化政策干预时的基线情景，特点是温室气体排放和浓度不断增加，在此情景下，随着全球人口大幅增长、收入缓慢增长以及技术变革和能源效率改变导致的化石燃料消耗变大，到</a:t>
            </a:r>
            <a:r>
              <a:rPr lang="en-US" altLang="zh-CN" dirty="0"/>
              <a:t>2100</a:t>
            </a:r>
            <a:r>
              <a:rPr lang="zh-CN" altLang="en-US" dirty="0"/>
              <a:t>年，</a:t>
            </a:r>
            <a:r>
              <a:rPr lang="zh-CN" altLang="en-US" dirty="0">
                <a:solidFill>
                  <a:schemeClr val="accent2"/>
                </a:solidFill>
              </a:rPr>
              <a:t>大气中的 </a:t>
            </a:r>
            <a:r>
              <a:rPr lang="en-US" altLang="zh-CN" i="1" dirty="0">
                <a:solidFill>
                  <a:schemeClr val="accent2"/>
                </a:solidFill>
              </a:rPr>
              <a:t>CO</a:t>
            </a:r>
            <a:r>
              <a:rPr lang="en-US" altLang="zh-CN" i="1" baseline="-25000" dirty="0">
                <a:solidFill>
                  <a:schemeClr val="accent2"/>
                </a:solidFill>
              </a:rPr>
              <a:t>2</a:t>
            </a:r>
            <a:r>
              <a:rPr lang="en-US" altLang="zh-CN" dirty="0">
                <a:solidFill>
                  <a:schemeClr val="accent2"/>
                </a:solidFill>
              </a:rPr>
              <a:t> </a:t>
            </a:r>
            <a:r>
              <a:rPr lang="zh-CN" altLang="en-US" dirty="0">
                <a:solidFill>
                  <a:schemeClr val="accent2"/>
                </a:solidFill>
              </a:rPr>
              <a:t>将增加至</a:t>
            </a:r>
            <a:r>
              <a:rPr lang="en-US" altLang="zh-CN" dirty="0">
                <a:solidFill>
                  <a:schemeClr val="accent2"/>
                </a:solidFill>
              </a:rPr>
              <a:t>936 ppm</a:t>
            </a:r>
            <a:r>
              <a:rPr lang="zh-CN" altLang="en-US" dirty="0">
                <a:solidFill>
                  <a:schemeClr val="accent2"/>
                </a:solidFill>
              </a:rPr>
              <a:t>，</a:t>
            </a:r>
            <a:r>
              <a:rPr lang="en-US" altLang="zh-CN" i="1" dirty="0">
                <a:solidFill>
                  <a:schemeClr val="accent2"/>
                </a:solidFill>
              </a:rPr>
              <a:t>CH</a:t>
            </a:r>
            <a:r>
              <a:rPr lang="en-US" altLang="zh-CN" i="1" baseline="-25000" dirty="0">
                <a:solidFill>
                  <a:schemeClr val="accent2"/>
                </a:solidFill>
              </a:rPr>
              <a:t>4</a:t>
            </a:r>
            <a:r>
              <a:rPr lang="en-US" altLang="zh-CN" dirty="0">
                <a:solidFill>
                  <a:schemeClr val="accent2"/>
                </a:solidFill>
              </a:rPr>
              <a:t> </a:t>
            </a:r>
            <a:r>
              <a:rPr lang="zh-CN" altLang="en-US" dirty="0">
                <a:solidFill>
                  <a:schemeClr val="accent2"/>
                </a:solidFill>
              </a:rPr>
              <a:t>增至</a:t>
            </a:r>
            <a:r>
              <a:rPr lang="en-US" altLang="zh-CN" dirty="0">
                <a:solidFill>
                  <a:schemeClr val="accent2"/>
                </a:solidFill>
              </a:rPr>
              <a:t>3751ppb</a:t>
            </a:r>
            <a:r>
              <a:rPr lang="zh-CN" altLang="en-US" dirty="0">
                <a:solidFill>
                  <a:schemeClr val="accent2"/>
                </a:solidFill>
              </a:rPr>
              <a:t>，</a:t>
            </a:r>
            <a:r>
              <a:rPr lang="en-US" altLang="zh-CN" i="1" dirty="0">
                <a:solidFill>
                  <a:schemeClr val="accent2"/>
                </a:solidFill>
              </a:rPr>
              <a:t>N</a:t>
            </a:r>
            <a:r>
              <a:rPr lang="en-US" altLang="zh-CN" i="1" baseline="-25000" dirty="0">
                <a:solidFill>
                  <a:schemeClr val="accent2"/>
                </a:solidFill>
              </a:rPr>
              <a:t>2</a:t>
            </a:r>
            <a:r>
              <a:rPr lang="en-US" altLang="zh-CN" i="1" dirty="0">
                <a:solidFill>
                  <a:schemeClr val="accent2"/>
                </a:solidFill>
              </a:rPr>
              <a:t>O</a:t>
            </a:r>
            <a:r>
              <a:rPr lang="en-US" altLang="zh-CN" dirty="0">
                <a:solidFill>
                  <a:schemeClr val="accent2"/>
                </a:solidFill>
              </a:rPr>
              <a:t> </a:t>
            </a:r>
            <a:r>
              <a:rPr lang="zh-CN" altLang="en-US" dirty="0">
                <a:solidFill>
                  <a:schemeClr val="accent2"/>
                </a:solidFill>
              </a:rPr>
              <a:t>增至</a:t>
            </a:r>
            <a:r>
              <a:rPr lang="en-US" altLang="zh-CN" dirty="0">
                <a:solidFill>
                  <a:schemeClr val="accent2"/>
                </a:solidFill>
              </a:rPr>
              <a:t>435 ppb</a:t>
            </a:r>
            <a:r>
              <a:rPr lang="zh-CN" altLang="en-US" dirty="0"/>
              <a:t>。</a:t>
            </a:r>
            <a:r>
              <a:rPr lang="en-US" altLang="zh-CN" dirty="0" err="1"/>
              <a:t>Riahi</a:t>
            </a:r>
            <a:r>
              <a:rPr lang="zh-CN" altLang="en-US" dirty="0"/>
              <a:t>等</a:t>
            </a:r>
            <a:r>
              <a:rPr lang="en-US" altLang="zh-CN" dirty="0"/>
              <a:t>(</a:t>
            </a:r>
            <a:r>
              <a:rPr lang="en-US" altLang="zh-CN" dirty="0" err="1"/>
              <a:t>Riahi</a:t>
            </a:r>
            <a:r>
              <a:rPr lang="en-US" altLang="zh-CN" dirty="0"/>
              <a:t> et al., 2011)</a:t>
            </a:r>
            <a:r>
              <a:rPr lang="zh-CN" altLang="en-US" dirty="0"/>
              <a:t>预测，依据</a:t>
            </a:r>
            <a:r>
              <a:rPr lang="en-US" altLang="zh-CN" dirty="0"/>
              <a:t>RCP8.5</a:t>
            </a:r>
            <a:r>
              <a:rPr lang="zh-CN" altLang="en-US" dirty="0"/>
              <a:t>的排放情景，到</a:t>
            </a:r>
            <a:r>
              <a:rPr lang="en-US" altLang="zh-CN" dirty="0"/>
              <a:t>2050</a:t>
            </a:r>
            <a:r>
              <a:rPr lang="zh-CN" altLang="en-US" dirty="0"/>
              <a:t>年全球人口将突破</a:t>
            </a:r>
            <a:r>
              <a:rPr lang="en-US" altLang="zh-CN" dirty="0"/>
              <a:t>100</a:t>
            </a:r>
            <a:r>
              <a:rPr lang="zh-CN" altLang="en-US" dirty="0"/>
              <a:t>亿，</a:t>
            </a:r>
            <a:r>
              <a:rPr lang="en-US" altLang="zh-CN" dirty="0"/>
              <a:t>2100</a:t>
            </a:r>
            <a:r>
              <a:rPr lang="zh-CN" altLang="en-US" dirty="0"/>
              <a:t>年达到</a:t>
            </a:r>
            <a:r>
              <a:rPr lang="en-US" altLang="zh-CN" dirty="0"/>
              <a:t>120</a:t>
            </a:r>
            <a:r>
              <a:rPr lang="zh-CN" altLang="en-US" dirty="0"/>
              <a:t>亿，即时为满足不断增长的食物和能源需求，全球林地面积减少，耕地面积将显著增加，尤其在非洲和南美洲地区。相应地，化肥使用不断增加和农业生产集约化提升</a:t>
            </a:r>
            <a:r>
              <a:rPr lang="en-US" altLang="zh-CN" i="1" dirty="0"/>
              <a:t>N</a:t>
            </a:r>
            <a:r>
              <a:rPr lang="en-US" altLang="zh-CN" i="1" baseline="-25000" dirty="0"/>
              <a:t>2</a:t>
            </a:r>
            <a:r>
              <a:rPr lang="en-US" altLang="zh-CN" i="1" dirty="0"/>
              <a:t>O</a:t>
            </a:r>
            <a:r>
              <a:rPr lang="zh-CN" altLang="en-US" dirty="0"/>
              <a:t>排放；更多的牲畜和水稻生产产生更多的</a:t>
            </a:r>
            <a:r>
              <a:rPr lang="en-US" altLang="zh-CN" i="1" dirty="0"/>
              <a:t>CH</a:t>
            </a:r>
            <a:r>
              <a:rPr lang="en-US" altLang="zh-CN" i="1" baseline="-25000" dirty="0"/>
              <a:t>4 </a:t>
            </a:r>
            <a:r>
              <a:rPr lang="zh-CN" altLang="en-US" dirty="0"/>
              <a:t>，不断加剧大气中温室气体浓度。</a:t>
            </a:r>
          </a:p>
        </p:txBody>
      </p:sp>
      <p:pic>
        <p:nvPicPr>
          <p:cNvPr id="38" name="图片 37">
            <a:extLst>
              <a:ext uri="{FF2B5EF4-FFF2-40B4-BE49-F238E27FC236}">
                <a16:creationId xmlns:a16="http://schemas.microsoft.com/office/drawing/2014/main" id="{8ECBE460-ABE3-AF7D-8D9C-4157D7F26A94}"/>
              </a:ext>
            </a:extLst>
          </p:cNvPr>
          <p:cNvPicPr>
            <a:picLocks noChangeAspect="1"/>
          </p:cNvPicPr>
          <p:nvPr/>
        </p:nvPicPr>
        <p:blipFill>
          <a:blip r:embed="rId4"/>
          <a:stretch>
            <a:fillRect/>
          </a:stretch>
        </p:blipFill>
        <p:spPr>
          <a:xfrm>
            <a:off x="6791854" y="1845186"/>
            <a:ext cx="4679350" cy="3097642"/>
          </a:xfrm>
          <a:prstGeom prst="rect">
            <a:avLst/>
          </a:prstGeom>
        </p:spPr>
      </p:pic>
    </p:spTree>
    <p:extLst>
      <p:ext uri="{BB962C8B-B14F-4D97-AF65-F5344CB8AC3E}">
        <p14:creationId xmlns:p14="http://schemas.microsoft.com/office/powerpoint/2010/main" val="4066407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687070"/>
            <a:ext cx="12192965" cy="694056"/>
            <a:chOff x="0" y="623570"/>
            <a:chExt cx="12192965" cy="694056"/>
          </a:xfrm>
        </p:grpSpPr>
        <p:cxnSp>
          <p:nvCxnSpPr>
            <p:cNvPr id="16" name="直接连接符 15"/>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625261" y="302189"/>
            <a:ext cx="8418449" cy="656661"/>
            <a:chOff x="7192010" y="1640849"/>
            <a:chExt cx="3975100" cy="656661"/>
          </a:xfrm>
        </p:grpSpPr>
        <p:sp>
          <p:nvSpPr>
            <p:cNvPr id="25" name="文本框 24"/>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white"/>
                  </a:solidFill>
                  <a:cs typeface="+mn-ea"/>
                  <a:sym typeface="+mn-lt"/>
                </a:rPr>
                <a:t>Shared Socioeconomic Pathway</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26" name="文本框 25"/>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cs typeface="+mn-ea"/>
                  <a:sym typeface="+mn-lt"/>
                </a:rPr>
                <a:t>共享社会经济途径</a:t>
              </a:r>
              <a:endParaRPr kumimoji="0" lang="en-US" altLang="zh-CN" sz="1100" b="0" i="0" u="none" strike="noStrike" kern="1200" cap="none" spc="0" normalizeH="0" baseline="0" noProof="0" dirty="0">
                <a:ln>
                  <a:noFill/>
                </a:ln>
                <a:solidFill>
                  <a:prstClr val="white"/>
                </a:solidFill>
                <a:effectLst/>
                <a:uLnTx/>
                <a:uFillTx/>
                <a:cs typeface="+mn-ea"/>
                <a:sym typeface="+mn-lt"/>
              </a:endParaRPr>
            </a:p>
          </p:txBody>
        </p:sp>
      </p:grpSp>
      <p:pic>
        <p:nvPicPr>
          <p:cNvPr id="3" name="图片 2">
            <a:extLst>
              <a:ext uri="{FF2B5EF4-FFF2-40B4-BE49-F238E27FC236}">
                <a16:creationId xmlns:a16="http://schemas.microsoft.com/office/drawing/2014/main" id="{A65738DF-8597-DB22-00D5-9F8590F9BE29}"/>
              </a:ext>
            </a:extLst>
          </p:cNvPr>
          <p:cNvPicPr>
            <a:picLocks noChangeAspect="1"/>
          </p:cNvPicPr>
          <p:nvPr/>
        </p:nvPicPr>
        <p:blipFill>
          <a:blip r:embed="rId3"/>
          <a:stretch>
            <a:fillRect/>
          </a:stretch>
        </p:blipFill>
        <p:spPr>
          <a:xfrm>
            <a:off x="112351" y="3079366"/>
            <a:ext cx="7838197" cy="2154135"/>
          </a:xfrm>
          <a:prstGeom prst="rect">
            <a:avLst/>
          </a:prstGeom>
        </p:spPr>
      </p:pic>
      <p:sp>
        <p:nvSpPr>
          <p:cNvPr id="28" name="文本框 27">
            <a:extLst>
              <a:ext uri="{FF2B5EF4-FFF2-40B4-BE49-F238E27FC236}">
                <a16:creationId xmlns:a16="http://schemas.microsoft.com/office/drawing/2014/main" id="{BEDB1A4C-F1E8-6827-98AE-611C6E507D0C}"/>
              </a:ext>
            </a:extLst>
          </p:cNvPr>
          <p:cNvSpPr txBox="1"/>
          <p:nvPr/>
        </p:nvSpPr>
        <p:spPr>
          <a:xfrm>
            <a:off x="209889" y="1542682"/>
            <a:ext cx="11772222" cy="923330"/>
          </a:xfrm>
          <a:prstGeom prst="rect">
            <a:avLst/>
          </a:prstGeom>
          <a:noFill/>
        </p:spPr>
        <p:txBody>
          <a:bodyPr wrap="square">
            <a:spAutoFit/>
          </a:bodyPr>
          <a:lstStyle>
            <a:defPPr>
              <a:defRPr lang="zh-CN"/>
            </a:defPPr>
            <a:lvl1pPr>
              <a:defRPr>
                <a:solidFill>
                  <a:schemeClr val="bg1"/>
                </a:solidFill>
              </a:defRPr>
            </a:lvl1pPr>
          </a:lstStyle>
          <a:p>
            <a:r>
              <a:rPr lang="zh-CN" altLang="en-US" dirty="0"/>
              <a:t>       为了方便科研工作者在进行，同时新的排放模未来气候预测时有更多选择，</a:t>
            </a:r>
            <a:r>
              <a:rPr lang="en-US" altLang="zh-CN" dirty="0"/>
              <a:t>CMIP6</a:t>
            </a:r>
            <a:r>
              <a:rPr lang="zh-CN" altLang="en-US" dirty="0"/>
              <a:t>不仅将</a:t>
            </a:r>
            <a:r>
              <a:rPr lang="en-US" altLang="zh-CN" dirty="0"/>
              <a:t>RCP2.6</a:t>
            </a:r>
            <a:r>
              <a:rPr lang="zh-CN" altLang="en-US" dirty="0"/>
              <a:t>、</a:t>
            </a:r>
            <a:r>
              <a:rPr lang="en-US" altLang="zh-CN" dirty="0"/>
              <a:t>RCP4.5</a:t>
            </a:r>
            <a:r>
              <a:rPr lang="zh-CN" altLang="en-US" dirty="0"/>
              <a:t>、</a:t>
            </a:r>
            <a:r>
              <a:rPr lang="en-US" altLang="zh-CN" dirty="0"/>
              <a:t>RCP6.0</a:t>
            </a:r>
            <a:r>
              <a:rPr lang="zh-CN" altLang="en-US" dirty="0"/>
              <a:t>和</a:t>
            </a:r>
            <a:r>
              <a:rPr lang="en-US" altLang="zh-CN" dirty="0"/>
              <a:t>RCP8.5</a:t>
            </a:r>
            <a:r>
              <a:rPr lang="zh-CN" altLang="en-US" dirty="0"/>
              <a:t>升级为</a:t>
            </a:r>
            <a:r>
              <a:rPr lang="en-US" altLang="zh-CN" dirty="0"/>
              <a:t>SSP1-2.6</a:t>
            </a:r>
            <a:r>
              <a:rPr lang="zh-CN" altLang="en-US" dirty="0"/>
              <a:t>、</a:t>
            </a:r>
            <a:r>
              <a:rPr lang="en-US" altLang="zh-CN" dirty="0"/>
              <a:t>SSP2-4.5</a:t>
            </a:r>
            <a:r>
              <a:rPr lang="zh-CN" altLang="en-US" dirty="0"/>
              <a:t>、</a:t>
            </a:r>
            <a:r>
              <a:rPr lang="en-US" altLang="zh-CN" dirty="0"/>
              <a:t>SSP4-6.0</a:t>
            </a:r>
            <a:r>
              <a:rPr lang="zh-CN" altLang="en-US" dirty="0"/>
              <a:t>和</a:t>
            </a:r>
            <a:r>
              <a:rPr lang="en-US" altLang="zh-CN" dirty="0"/>
              <a:t>SSP5-8.5</a:t>
            </a:r>
            <a:r>
              <a:rPr lang="zh-CN" altLang="en-US" dirty="0"/>
              <a:t>式还包括</a:t>
            </a:r>
            <a:r>
              <a:rPr lang="en-US" altLang="zh-CN" dirty="0"/>
              <a:t>SSP1-1.9</a:t>
            </a:r>
            <a:r>
              <a:rPr lang="zh-CN" altLang="en-US" dirty="0"/>
              <a:t>、</a:t>
            </a:r>
            <a:r>
              <a:rPr lang="en-US" altLang="zh-CN" dirty="0"/>
              <a:t>SSP4-3.4</a:t>
            </a:r>
            <a:r>
              <a:rPr lang="zh-CN" altLang="en-US" dirty="0"/>
              <a:t>、</a:t>
            </a:r>
            <a:r>
              <a:rPr lang="en-US" altLang="zh-CN" dirty="0"/>
              <a:t>SSP5-3.4OS</a:t>
            </a:r>
            <a:r>
              <a:rPr lang="zh-CN" altLang="en-US" dirty="0"/>
              <a:t>以及</a:t>
            </a:r>
            <a:r>
              <a:rPr lang="en-US" altLang="zh-CN" dirty="0"/>
              <a:t>SSP3-7.0</a:t>
            </a:r>
            <a:endParaRPr lang="zh-CN" altLang="en-US" dirty="0"/>
          </a:p>
        </p:txBody>
      </p:sp>
      <p:pic>
        <p:nvPicPr>
          <p:cNvPr id="3074" name="Picture 2">
            <a:extLst>
              <a:ext uri="{FF2B5EF4-FFF2-40B4-BE49-F238E27FC236}">
                <a16:creationId xmlns:a16="http://schemas.microsoft.com/office/drawing/2014/main" id="{06DDFA54-12E4-F6AF-B0C1-5162594F8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7589" y="2922775"/>
            <a:ext cx="3905223" cy="2384128"/>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a:extLst>
              <a:ext uri="{FF2B5EF4-FFF2-40B4-BE49-F238E27FC236}">
                <a16:creationId xmlns:a16="http://schemas.microsoft.com/office/drawing/2014/main" id="{4AA22355-1CC7-12C7-C267-3BEE204F2E73}"/>
              </a:ext>
            </a:extLst>
          </p:cNvPr>
          <p:cNvSpPr txBox="1"/>
          <p:nvPr/>
        </p:nvSpPr>
        <p:spPr>
          <a:xfrm>
            <a:off x="8079735" y="5315318"/>
            <a:ext cx="4112265" cy="1200329"/>
          </a:xfrm>
          <a:prstGeom prst="rect">
            <a:avLst/>
          </a:prstGeom>
          <a:noFill/>
        </p:spPr>
        <p:txBody>
          <a:bodyPr wrap="square">
            <a:spAutoFit/>
          </a:bodyPr>
          <a:lstStyle>
            <a:defPPr>
              <a:defRPr lang="zh-CN"/>
            </a:defPPr>
            <a:lvl1pPr>
              <a:defRPr>
                <a:solidFill>
                  <a:schemeClr val="bg1"/>
                </a:solidFill>
              </a:defRPr>
            </a:lvl1pPr>
          </a:lstStyle>
          <a:p>
            <a:r>
              <a:rPr lang="zh-CN" altLang="en-US" dirty="0"/>
              <a:t>图</a:t>
            </a:r>
            <a:r>
              <a:rPr lang="en-US" altLang="zh-CN" dirty="0"/>
              <a:t>2 CMIP6</a:t>
            </a:r>
            <a:r>
              <a:rPr lang="zh-CN" altLang="en-US" dirty="0"/>
              <a:t>中的</a:t>
            </a:r>
            <a:r>
              <a:rPr lang="en-US" altLang="zh-CN" dirty="0"/>
              <a:t>CO2</a:t>
            </a:r>
            <a:r>
              <a:rPr lang="zh-CN" altLang="en-US" dirty="0"/>
              <a:t>排放情景。历史</a:t>
            </a:r>
            <a:r>
              <a:rPr lang="en-US" altLang="zh-CN" dirty="0"/>
              <a:t>CO2</a:t>
            </a:r>
            <a:r>
              <a:rPr lang="zh-CN" altLang="en-US" dirty="0"/>
              <a:t>排放为黑线，阴影区域代表无政策干预的基线情形</a:t>
            </a:r>
            <a:r>
              <a:rPr lang="en-US" altLang="zh-CN" dirty="0"/>
              <a:t>(https://www.carbonbref.org/interactive)</a:t>
            </a:r>
            <a:endParaRPr lang="zh-CN" altLang="en-US" dirty="0"/>
          </a:p>
        </p:txBody>
      </p:sp>
      <p:sp>
        <p:nvSpPr>
          <p:cNvPr id="31" name="文本框 30">
            <a:extLst>
              <a:ext uri="{FF2B5EF4-FFF2-40B4-BE49-F238E27FC236}">
                <a16:creationId xmlns:a16="http://schemas.microsoft.com/office/drawing/2014/main" id="{D10BDF20-0172-CF8B-E7FD-9310EA9D57BD}"/>
              </a:ext>
            </a:extLst>
          </p:cNvPr>
          <p:cNvSpPr txBox="1"/>
          <p:nvPr/>
        </p:nvSpPr>
        <p:spPr>
          <a:xfrm>
            <a:off x="1472424" y="5409168"/>
            <a:ext cx="5000418" cy="369332"/>
          </a:xfrm>
          <a:prstGeom prst="rect">
            <a:avLst/>
          </a:prstGeom>
          <a:noFill/>
        </p:spPr>
        <p:txBody>
          <a:bodyPr wrap="square">
            <a:spAutoFit/>
          </a:bodyPr>
          <a:lstStyle>
            <a:defPPr>
              <a:defRPr lang="zh-CN"/>
            </a:defPPr>
            <a:lvl1pPr>
              <a:defRPr>
                <a:solidFill>
                  <a:schemeClr val="bg1"/>
                </a:solidFill>
              </a:defRPr>
            </a:lvl1pPr>
          </a:lstStyle>
          <a:p>
            <a:r>
              <a:rPr lang="en-US" altLang="zh-CN" dirty="0"/>
              <a:t>https://cxymm.net/article/henielh/119974114</a:t>
            </a:r>
            <a:endParaRPr lang="zh-CN" altLang="en-US" dirty="0"/>
          </a:p>
        </p:txBody>
      </p:sp>
    </p:spTree>
    <p:extLst>
      <p:ext uri="{BB962C8B-B14F-4D97-AF65-F5344CB8AC3E}">
        <p14:creationId xmlns:p14="http://schemas.microsoft.com/office/powerpoint/2010/main" val="3010847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E27D8A7-153F-B56E-8E05-43E24D955489}"/>
              </a:ext>
            </a:extLst>
          </p:cNvPr>
          <p:cNvPicPr>
            <a:picLocks noChangeAspect="1"/>
          </p:cNvPicPr>
          <p:nvPr/>
        </p:nvPicPr>
        <p:blipFill>
          <a:blip r:embed="rId2"/>
          <a:stretch>
            <a:fillRect/>
          </a:stretch>
        </p:blipFill>
        <p:spPr>
          <a:xfrm>
            <a:off x="694143" y="230113"/>
            <a:ext cx="4984051" cy="6094991"/>
          </a:xfrm>
          <a:prstGeom prst="rect">
            <a:avLst/>
          </a:prstGeom>
        </p:spPr>
      </p:pic>
      <p:pic>
        <p:nvPicPr>
          <p:cNvPr id="5" name="图片 4">
            <a:extLst>
              <a:ext uri="{FF2B5EF4-FFF2-40B4-BE49-F238E27FC236}">
                <a16:creationId xmlns:a16="http://schemas.microsoft.com/office/drawing/2014/main" id="{F8120B11-BB09-1944-514A-7C1420298391}"/>
              </a:ext>
            </a:extLst>
          </p:cNvPr>
          <p:cNvPicPr>
            <a:picLocks noChangeAspect="1"/>
          </p:cNvPicPr>
          <p:nvPr/>
        </p:nvPicPr>
        <p:blipFill>
          <a:blip r:embed="rId3"/>
          <a:stretch>
            <a:fillRect/>
          </a:stretch>
        </p:blipFill>
        <p:spPr>
          <a:xfrm>
            <a:off x="6244237" y="2003127"/>
            <a:ext cx="5673242" cy="4076630"/>
          </a:xfrm>
          <a:prstGeom prst="rect">
            <a:avLst/>
          </a:prstGeom>
        </p:spPr>
      </p:pic>
      <p:sp>
        <p:nvSpPr>
          <p:cNvPr id="8" name="文本框 7">
            <a:extLst>
              <a:ext uri="{FF2B5EF4-FFF2-40B4-BE49-F238E27FC236}">
                <a16:creationId xmlns:a16="http://schemas.microsoft.com/office/drawing/2014/main" id="{12348DA6-642C-D42F-EB8F-0B0979DBA27E}"/>
              </a:ext>
            </a:extLst>
          </p:cNvPr>
          <p:cNvSpPr txBox="1"/>
          <p:nvPr/>
        </p:nvSpPr>
        <p:spPr>
          <a:xfrm>
            <a:off x="1485143" y="6443221"/>
            <a:ext cx="3407805" cy="369332"/>
          </a:xfrm>
          <a:prstGeom prst="rect">
            <a:avLst/>
          </a:prstGeom>
          <a:noFill/>
        </p:spPr>
        <p:txBody>
          <a:bodyPr wrap="square">
            <a:spAutoFit/>
          </a:bodyPr>
          <a:lstStyle>
            <a:defPPr>
              <a:defRPr lang="zh-CN"/>
            </a:defPPr>
            <a:lvl1pPr>
              <a:defRPr>
                <a:solidFill>
                  <a:schemeClr val="bg1"/>
                </a:solidFill>
              </a:defRPr>
            </a:lvl1pPr>
          </a:lstStyle>
          <a:p>
            <a:r>
              <a:rPr lang="zh-CN" altLang="en-US" dirty="0"/>
              <a:t>年代际气候预测计划（</a:t>
            </a:r>
            <a:r>
              <a:rPr lang="en-US" altLang="zh-CN" dirty="0"/>
              <a:t>DCPP</a:t>
            </a:r>
            <a:r>
              <a:rPr lang="zh-CN" altLang="en-US" dirty="0"/>
              <a:t>）</a:t>
            </a:r>
          </a:p>
        </p:txBody>
      </p:sp>
      <p:sp>
        <p:nvSpPr>
          <p:cNvPr id="10" name="文本框 9">
            <a:extLst>
              <a:ext uri="{FF2B5EF4-FFF2-40B4-BE49-F238E27FC236}">
                <a16:creationId xmlns:a16="http://schemas.microsoft.com/office/drawing/2014/main" id="{7CBF19BC-737C-1E83-6354-625B2F2A4928}"/>
              </a:ext>
            </a:extLst>
          </p:cNvPr>
          <p:cNvSpPr txBox="1"/>
          <p:nvPr/>
        </p:nvSpPr>
        <p:spPr>
          <a:xfrm>
            <a:off x="7187761" y="6231148"/>
            <a:ext cx="4237428" cy="369332"/>
          </a:xfrm>
          <a:prstGeom prst="rect">
            <a:avLst/>
          </a:prstGeom>
          <a:noFill/>
        </p:spPr>
        <p:txBody>
          <a:bodyPr wrap="square">
            <a:spAutoFit/>
          </a:bodyPr>
          <a:lstStyle>
            <a:defPPr>
              <a:defRPr lang="zh-CN"/>
            </a:defPPr>
            <a:lvl1pPr>
              <a:defRPr>
                <a:solidFill>
                  <a:schemeClr val="bg1"/>
                </a:solidFill>
              </a:defRPr>
            </a:lvl1pPr>
          </a:lstStyle>
          <a:p>
            <a:r>
              <a:rPr lang="zh-CN" altLang="en-US" dirty="0"/>
              <a:t>高分辨率模式比较计划（</a:t>
            </a:r>
            <a:r>
              <a:rPr lang="en-US" altLang="zh-CN" dirty="0" err="1"/>
              <a:t>HighResMIP</a:t>
            </a:r>
            <a:r>
              <a:rPr lang="zh-CN" altLang="en-US" dirty="0"/>
              <a:t>）</a:t>
            </a:r>
          </a:p>
        </p:txBody>
      </p:sp>
      <p:sp>
        <p:nvSpPr>
          <p:cNvPr id="12" name="文本框 11">
            <a:extLst>
              <a:ext uri="{FF2B5EF4-FFF2-40B4-BE49-F238E27FC236}">
                <a16:creationId xmlns:a16="http://schemas.microsoft.com/office/drawing/2014/main" id="{9D196DD9-99BD-CFC5-1625-F2B680A66021}"/>
              </a:ext>
            </a:extLst>
          </p:cNvPr>
          <p:cNvSpPr txBox="1"/>
          <p:nvPr/>
        </p:nvSpPr>
        <p:spPr>
          <a:xfrm>
            <a:off x="6020431" y="460350"/>
            <a:ext cx="6242218" cy="1477328"/>
          </a:xfrm>
          <a:prstGeom prst="rect">
            <a:avLst/>
          </a:prstGeom>
          <a:noFill/>
        </p:spPr>
        <p:txBody>
          <a:bodyPr wrap="square">
            <a:spAutoFit/>
          </a:bodyPr>
          <a:lstStyle>
            <a:defPPr>
              <a:defRPr lang="zh-CN"/>
            </a:defPPr>
            <a:lvl1pPr>
              <a:defRPr>
                <a:solidFill>
                  <a:schemeClr val="bg1"/>
                </a:solidFill>
              </a:defRPr>
            </a:lvl1pPr>
          </a:lstStyle>
          <a:p>
            <a:r>
              <a:rPr lang="en-US" altLang="zh-CN" dirty="0"/>
              <a:t>       </a:t>
            </a:r>
            <a:r>
              <a:rPr lang="en-US" altLang="zh-CN" dirty="0" err="1"/>
              <a:t>HighResMIP</a:t>
            </a:r>
            <a:r>
              <a:rPr lang="zh-CN" altLang="en-US" dirty="0"/>
              <a:t>的试验设计分为</a:t>
            </a:r>
            <a:r>
              <a:rPr lang="en-US" altLang="zh-CN" dirty="0"/>
              <a:t>3</a:t>
            </a:r>
            <a:r>
              <a:rPr lang="zh-CN" altLang="en-US" dirty="0"/>
              <a:t>个层级</a:t>
            </a:r>
            <a:r>
              <a:rPr lang="en-US" altLang="zh-CN" dirty="0"/>
              <a:t>——Tier-1</a:t>
            </a:r>
            <a:r>
              <a:rPr lang="zh-CN" altLang="en-US" dirty="0"/>
              <a:t>（最高优先级）、</a:t>
            </a:r>
            <a:r>
              <a:rPr lang="en-US" altLang="zh-CN" dirty="0"/>
              <a:t>Tier-2</a:t>
            </a:r>
            <a:r>
              <a:rPr lang="zh-CN" altLang="en-US" dirty="0"/>
              <a:t>和</a:t>
            </a:r>
            <a:r>
              <a:rPr lang="en-US" altLang="zh-CN" dirty="0"/>
              <a:t>Tier-3</a:t>
            </a:r>
            <a:r>
              <a:rPr lang="zh-CN" altLang="en-US" dirty="0"/>
              <a:t>。各层级试验要求至少进行标准分辨率和高分辨率两组试验。其开展目的是为了研究水平分辨率提高后对气候模式模拟性能的改进，并借助多模式集合的方法降低模拟的不确定性。</a:t>
            </a:r>
          </a:p>
        </p:txBody>
      </p:sp>
    </p:spTree>
    <p:extLst>
      <p:ext uri="{BB962C8B-B14F-4D97-AF65-F5344CB8AC3E}">
        <p14:creationId xmlns:p14="http://schemas.microsoft.com/office/powerpoint/2010/main" val="375957125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687070"/>
            <a:ext cx="12192965" cy="694056"/>
            <a:chOff x="0" y="623570"/>
            <a:chExt cx="12192965" cy="694056"/>
          </a:xfrm>
        </p:grpSpPr>
        <p:cxnSp>
          <p:nvCxnSpPr>
            <p:cNvPr id="3" name="直接连接符 2"/>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625262" y="302189"/>
            <a:ext cx="3975100" cy="954107"/>
            <a:chOff x="7192010" y="1640849"/>
            <a:chExt cx="3975100" cy="954107"/>
          </a:xfrm>
        </p:grpSpPr>
        <p:sp>
          <p:nvSpPr>
            <p:cNvPr id="12" name="文本框 11"/>
            <p:cNvSpPr txBox="1"/>
            <p:nvPr/>
          </p:nvSpPr>
          <p:spPr>
            <a:xfrm>
              <a:off x="7192010" y="1640849"/>
              <a:ext cx="3543300" cy="95410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DATA-Temperature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13" name="文本框 12"/>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cs typeface="+mn-ea"/>
                  <a:sym typeface="+mn-lt"/>
                </a:rPr>
                <a:t>CONTENTS</a:t>
              </a:r>
            </a:p>
          </p:txBody>
        </p:sp>
      </p:grpSp>
      <p:sp>
        <p:nvSpPr>
          <p:cNvPr id="16" name="椭圆 30"/>
          <p:cNvSpPr/>
          <p:nvPr>
            <p:custDataLst>
              <p:tags r:id="rId1"/>
            </p:custDataLst>
          </p:nvPr>
        </p:nvSpPr>
        <p:spPr>
          <a:xfrm rot="1069622">
            <a:off x="3217949" y="2166531"/>
            <a:ext cx="2978614" cy="3245664"/>
          </a:xfrm>
          <a:custGeom>
            <a:avLst/>
            <a:gdLst/>
            <a:ahLst/>
            <a:cxnLst/>
            <a:rect l="l" t="t" r="r" b="b"/>
            <a:pathLst>
              <a:path w="3436648" h="3744044">
                <a:moveTo>
                  <a:pt x="1564626" y="0"/>
                </a:moveTo>
                <a:cubicBezTo>
                  <a:pt x="2598515" y="0"/>
                  <a:pt x="3436648" y="838133"/>
                  <a:pt x="3436648" y="1872022"/>
                </a:cubicBezTo>
                <a:cubicBezTo>
                  <a:pt x="3436648" y="2905911"/>
                  <a:pt x="2598515" y="3744044"/>
                  <a:pt x="1564626" y="3744044"/>
                </a:cubicBezTo>
                <a:cubicBezTo>
                  <a:pt x="1382192" y="3744044"/>
                  <a:pt x="1205852" y="3717948"/>
                  <a:pt x="1039512" y="3667999"/>
                </a:cubicBezTo>
                <a:cubicBezTo>
                  <a:pt x="1150762" y="3690559"/>
                  <a:pt x="1265885" y="3702108"/>
                  <a:pt x="1383706" y="3702108"/>
                </a:cubicBezTo>
                <a:cubicBezTo>
                  <a:pt x="2358045" y="3702108"/>
                  <a:pt x="3147902" y="2912251"/>
                  <a:pt x="3147902" y="1937912"/>
                </a:cubicBezTo>
                <a:cubicBezTo>
                  <a:pt x="3147902" y="963573"/>
                  <a:pt x="2358045" y="173716"/>
                  <a:pt x="1383706" y="173716"/>
                </a:cubicBezTo>
                <a:cubicBezTo>
                  <a:pt x="822226" y="173716"/>
                  <a:pt x="322009" y="436016"/>
                  <a:pt x="0" y="845630"/>
                </a:cubicBezTo>
                <a:cubicBezTo>
                  <a:pt x="333766" y="336060"/>
                  <a:pt x="909951" y="0"/>
                  <a:pt x="1564626" y="0"/>
                </a:cubicBezTo>
                <a:close/>
              </a:path>
            </a:pathLst>
          </a:custGeom>
          <a:solidFill>
            <a:srgbClr val="FCFCFC">
              <a:alpha val="3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dirty="0">
              <a:solidFill>
                <a:schemeClr val="tx1"/>
              </a:solidFill>
              <a:cs typeface="+mn-ea"/>
              <a:sym typeface="+mn-lt"/>
            </a:endParaRPr>
          </a:p>
        </p:txBody>
      </p:sp>
      <p:sp>
        <p:nvSpPr>
          <p:cNvPr id="19" name="椭圆 30"/>
          <p:cNvSpPr/>
          <p:nvPr>
            <p:custDataLst>
              <p:tags r:id="rId2"/>
            </p:custDataLst>
          </p:nvPr>
        </p:nvSpPr>
        <p:spPr>
          <a:xfrm rot="20530378" flipH="1">
            <a:off x="6037829" y="2166531"/>
            <a:ext cx="2980482" cy="3245664"/>
          </a:xfrm>
          <a:custGeom>
            <a:avLst/>
            <a:gdLst/>
            <a:ahLst/>
            <a:cxnLst/>
            <a:rect l="l" t="t" r="r" b="b"/>
            <a:pathLst>
              <a:path w="3436648" h="3744044">
                <a:moveTo>
                  <a:pt x="1564626" y="0"/>
                </a:moveTo>
                <a:cubicBezTo>
                  <a:pt x="2598515" y="0"/>
                  <a:pt x="3436648" y="838133"/>
                  <a:pt x="3436648" y="1872022"/>
                </a:cubicBezTo>
                <a:cubicBezTo>
                  <a:pt x="3436648" y="2905911"/>
                  <a:pt x="2598515" y="3744044"/>
                  <a:pt x="1564626" y="3744044"/>
                </a:cubicBezTo>
                <a:cubicBezTo>
                  <a:pt x="1382192" y="3744044"/>
                  <a:pt x="1205852" y="3717948"/>
                  <a:pt x="1039512" y="3667999"/>
                </a:cubicBezTo>
                <a:cubicBezTo>
                  <a:pt x="1150762" y="3690559"/>
                  <a:pt x="1265885" y="3702108"/>
                  <a:pt x="1383706" y="3702108"/>
                </a:cubicBezTo>
                <a:cubicBezTo>
                  <a:pt x="2358045" y="3702108"/>
                  <a:pt x="3147902" y="2912251"/>
                  <a:pt x="3147902" y="1937912"/>
                </a:cubicBezTo>
                <a:cubicBezTo>
                  <a:pt x="3147902" y="963573"/>
                  <a:pt x="2358045" y="173716"/>
                  <a:pt x="1383706" y="173716"/>
                </a:cubicBezTo>
                <a:cubicBezTo>
                  <a:pt x="822226" y="173716"/>
                  <a:pt x="322009" y="436016"/>
                  <a:pt x="0" y="845630"/>
                </a:cubicBezTo>
                <a:cubicBezTo>
                  <a:pt x="333766" y="336060"/>
                  <a:pt x="909951" y="0"/>
                  <a:pt x="1564626" y="0"/>
                </a:cubicBezTo>
                <a:close/>
              </a:path>
            </a:pathLst>
          </a:custGeom>
          <a:solidFill>
            <a:srgbClr val="FCFCFC">
              <a:alpha val="3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dirty="0">
              <a:solidFill>
                <a:schemeClr val="tx1"/>
              </a:solidFill>
              <a:cs typeface="+mn-ea"/>
              <a:sym typeface="+mn-lt"/>
            </a:endParaRPr>
          </a:p>
        </p:txBody>
      </p:sp>
      <p:grpSp>
        <p:nvGrpSpPr>
          <p:cNvPr id="28" name="组合 27"/>
          <p:cNvGrpSpPr/>
          <p:nvPr/>
        </p:nvGrpSpPr>
        <p:grpSpPr>
          <a:xfrm>
            <a:off x="1310251" y="3429000"/>
            <a:ext cx="4171462" cy="644278"/>
            <a:chOff x="1154862" y="3005024"/>
            <a:chExt cx="4171462" cy="644278"/>
          </a:xfrm>
        </p:grpSpPr>
        <p:sp>
          <p:nvSpPr>
            <p:cNvPr id="14" name="圆角矩形 13"/>
            <p:cNvSpPr/>
            <p:nvPr>
              <p:custDataLst>
                <p:tags r:id="rId5"/>
              </p:custDataLst>
            </p:nvPr>
          </p:nvSpPr>
          <p:spPr>
            <a:xfrm>
              <a:off x="1184274" y="3080467"/>
              <a:ext cx="4142050" cy="478072"/>
            </a:xfrm>
            <a:prstGeom prst="roundRect">
              <a:avLst>
                <a:gd name="adj" fmla="val 50000"/>
              </a:avLst>
            </a:prstGeom>
            <a:solidFill>
              <a:srgbClr val="FCFCFC">
                <a:alpha val="34117"/>
              </a:srgbClr>
            </a:solidFill>
            <a:ln w="12700" cap="flat" cmpd="sng">
              <a:solidFill>
                <a:schemeClr val="bg1">
                  <a:alpha val="70000"/>
                </a:schemeClr>
              </a:solidFill>
              <a:bevel/>
              <a:headEnd/>
              <a:tailEnd/>
            </a:ln>
          </p:spPr>
          <p:txBody>
            <a:bodyPr anchor="ctr"/>
            <a:lstStyle/>
            <a:p>
              <a:endParaRPr lang="zh-CN" altLang="en-US" dirty="0">
                <a:solidFill>
                  <a:schemeClr val="tx1"/>
                </a:solidFill>
                <a:cs typeface="+mn-ea"/>
                <a:sym typeface="+mn-lt"/>
              </a:endParaRPr>
            </a:p>
          </p:txBody>
        </p:sp>
        <p:sp>
          <p:nvSpPr>
            <p:cNvPr id="17" name="椭圆 16"/>
            <p:cNvSpPr/>
            <p:nvPr>
              <p:custDataLst>
                <p:tags r:id="rId6"/>
              </p:custDataLst>
            </p:nvPr>
          </p:nvSpPr>
          <p:spPr>
            <a:xfrm>
              <a:off x="4680179" y="3005024"/>
              <a:ext cx="646145" cy="644278"/>
            </a:xfrm>
            <a:prstGeom prst="ellipse">
              <a:avLst/>
            </a:prstGeom>
            <a:solidFill>
              <a:schemeClr val="bg1">
                <a:alpha val="85000"/>
              </a:schemeClr>
            </a:solidFill>
            <a:ln w="28575">
              <a:solidFill>
                <a:schemeClr val="bg1"/>
              </a:solidFill>
            </a:ln>
          </p:spPr>
          <p:txBody>
            <a:bodyPr anchor="ctr"/>
            <a:lstStyle/>
            <a:p>
              <a:pPr algn="ctr"/>
              <a:r>
                <a:rPr lang="en-US" altLang="zh-CN" dirty="0">
                  <a:solidFill>
                    <a:schemeClr val="tx1"/>
                  </a:solidFill>
                  <a:cs typeface="+mn-ea"/>
                  <a:sym typeface="+mn-lt"/>
                </a:rPr>
                <a:t>1</a:t>
              </a:r>
              <a:endParaRPr lang="zh-CN" altLang="en-US" dirty="0">
                <a:solidFill>
                  <a:schemeClr val="tx1"/>
                </a:solidFill>
                <a:cs typeface="+mn-ea"/>
                <a:sym typeface="+mn-lt"/>
              </a:endParaRPr>
            </a:p>
          </p:txBody>
        </p:sp>
        <p:sp>
          <p:nvSpPr>
            <p:cNvPr id="24" name="文本框 23"/>
            <p:cNvSpPr txBox="1"/>
            <p:nvPr/>
          </p:nvSpPr>
          <p:spPr>
            <a:xfrm>
              <a:off x="1154862" y="3108403"/>
              <a:ext cx="4171462" cy="46166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prstClr val="white"/>
                  </a:solidFill>
                  <a:cs typeface="+mn-ea"/>
                  <a:sym typeface="+mn-lt"/>
                </a:rPr>
                <a:t>Day to Day: </a:t>
              </a:r>
              <a:r>
                <a:rPr kumimoji="0" lang="en-US" altLang="zh-CN" sz="2400" b="0" i="0" u="none" strike="noStrike" kern="1200" cap="none" spc="0" normalizeH="0" baseline="0" noProof="0" dirty="0">
                  <a:ln>
                    <a:noFill/>
                  </a:ln>
                  <a:solidFill>
                    <a:prstClr val="white"/>
                  </a:solidFill>
                  <a:effectLst/>
                  <a:uLnTx/>
                  <a:uFillTx/>
                  <a:cs typeface="+mn-ea"/>
                  <a:sym typeface="+mn-lt"/>
                </a:rPr>
                <a:t>ERA5</a:t>
              </a: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grpSp>
      <p:grpSp>
        <p:nvGrpSpPr>
          <p:cNvPr id="31" name="组合 30"/>
          <p:cNvGrpSpPr/>
          <p:nvPr/>
        </p:nvGrpSpPr>
        <p:grpSpPr>
          <a:xfrm>
            <a:off x="7027277" y="3429000"/>
            <a:ext cx="4171462" cy="644278"/>
            <a:chOff x="6871888" y="3005024"/>
            <a:chExt cx="4171462" cy="644278"/>
          </a:xfrm>
        </p:grpSpPr>
        <p:sp>
          <p:nvSpPr>
            <p:cNvPr id="20" name="圆角矩形 19"/>
            <p:cNvSpPr/>
            <p:nvPr>
              <p:custDataLst>
                <p:tags r:id="rId3"/>
              </p:custDataLst>
            </p:nvPr>
          </p:nvSpPr>
          <p:spPr>
            <a:xfrm>
              <a:off x="6904337" y="3080467"/>
              <a:ext cx="4106564" cy="478072"/>
            </a:xfrm>
            <a:prstGeom prst="roundRect">
              <a:avLst>
                <a:gd name="adj" fmla="val 50000"/>
              </a:avLst>
            </a:prstGeom>
            <a:solidFill>
              <a:srgbClr val="FCFCFC">
                <a:alpha val="34117"/>
              </a:srgbClr>
            </a:solidFill>
            <a:ln w="12700" cap="flat" cmpd="sng">
              <a:solidFill>
                <a:schemeClr val="bg1">
                  <a:alpha val="70000"/>
                </a:schemeClr>
              </a:solidFill>
              <a:bevel/>
              <a:headEnd/>
              <a:tailEnd/>
            </a:ln>
          </p:spPr>
          <p:txBody>
            <a:bodyPr anchor="ctr"/>
            <a:lstStyle/>
            <a:p>
              <a:endParaRPr lang="zh-CN" altLang="en-US" dirty="0">
                <a:solidFill>
                  <a:schemeClr val="tx1"/>
                </a:solidFill>
                <a:cs typeface="+mn-ea"/>
                <a:sym typeface="+mn-lt"/>
              </a:endParaRPr>
            </a:p>
          </p:txBody>
        </p:sp>
        <p:sp>
          <p:nvSpPr>
            <p:cNvPr id="21" name="椭圆 20"/>
            <p:cNvSpPr/>
            <p:nvPr>
              <p:custDataLst>
                <p:tags r:id="rId4"/>
              </p:custDataLst>
            </p:nvPr>
          </p:nvSpPr>
          <p:spPr>
            <a:xfrm>
              <a:off x="6904336" y="3005024"/>
              <a:ext cx="644277" cy="644278"/>
            </a:xfrm>
            <a:prstGeom prst="ellipse">
              <a:avLst/>
            </a:prstGeom>
            <a:solidFill>
              <a:schemeClr val="bg1">
                <a:alpha val="85000"/>
              </a:schemeClr>
            </a:solidFill>
            <a:ln w="28575">
              <a:solidFill>
                <a:schemeClr val="bg1"/>
              </a:solidFill>
            </a:ln>
          </p:spPr>
          <p:txBody>
            <a:bodyPr anchor="ctr"/>
            <a:lstStyle/>
            <a:p>
              <a:pPr algn="ctr"/>
              <a:r>
                <a:rPr lang="en-US" altLang="zh-CN" dirty="0">
                  <a:cs typeface="+mn-ea"/>
                  <a:sym typeface="+mn-lt"/>
                </a:rPr>
                <a:t>2</a:t>
              </a:r>
              <a:endParaRPr lang="zh-CN" altLang="en-US" dirty="0">
                <a:solidFill>
                  <a:schemeClr val="tx1"/>
                </a:solidFill>
                <a:cs typeface="+mn-ea"/>
                <a:sym typeface="+mn-lt"/>
              </a:endParaRPr>
            </a:p>
          </p:txBody>
        </p:sp>
        <p:sp>
          <p:nvSpPr>
            <p:cNvPr id="26" name="文本框 25"/>
            <p:cNvSpPr txBox="1"/>
            <p:nvPr/>
          </p:nvSpPr>
          <p:spPr>
            <a:xfrm>
              <a:off x="6871888" y="3108403"/>
              <a:ext cx="4171462" cy="46166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cs typeface="+mn-ea"/>
                  <a:sym typeface="+mn-lt"/>
                </a:rPr>
                <a:t>Future: CMIP6</a:t>
              </a: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grpSp>
    </p:spTree>
    <p:extLst>
      <p:ext uri="{BB962C8B-B14F-4D97-AF65-F5344CB8AC3E}">
        <p14:creationId xmlns:p14="http://schemas.microsoft.com/office/powerpoint/2010/main" val="3177782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90"/>
                                          </p:val>
                                        </p:tav>
                                        <p:tav tm="100000">
                                          <p:val>
                                            <p:fltVal val="0"/>
                                          </p:val>
                                        </p:tav>
                                      </p:tavLst>
                                    </p:anim>
                                    <p:animEffect transition="in" filter="fade">
                                      <p:cBhvr>
                                        <p:cTn id="16" dur="1000"/>
                                        <p:tgtEl>
                                          <p:spTgt spid="19"/>
                                        </p:tgtEl>
                                      </p:cBhvr>
                                    </p:animEffect>
                                  </p:childTnLst>
                                </p:cTn>
                              </p:par>
                            </p:childTnLst>
                          </p:cTn>
                        </p:par>
                        <p:par>
                          <p:cTn id="17" fill="hold">
                            <p:stCondLst>
                              <p:cond delay="1000"/>
                            </p:stCondLst>
                            <p:childTnLst>
                              <p:par>
                                <p:cTn id="18" presetID="12" presetClass="entr" presetSubtype="2"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p:tgtEl>
                                          <p:spTgt spid="28"/>
                                        </p:tgtEl>
                                        <p:attrNameLst>
                                          <p:attrName>ppt_x</p:attrName>
                                        </p:attrNameLst>
                                      </p:cBhvr>
                                      <p:tavLst>
                                        <p:tav tm="0">
                                          <p:val>
                                            <p:strVal val="#ppt_x+#ppt_w*1.125000"/>
                                          </p:val>
                                        </p:tav>
                                        <p:tav tm="100000">
                                          <p:val>
                                            <p:strVal val="#ppt_x"/>
                                          </p:val>
                                        </p:tav>
                                      </p:tavLst>
                                    </p:anim>
                                    <p:animEffect transition="in" filter="wipe(left)">
                                      <p:cBhvr>
                                        <p:cTn id="21" dur="500"/>
                                        <p:tgtEl>
                                          <p:spTgt spid="28"/>
                                        </p:tgtEl>
                                      </p:cBhvr>
                                    </p:animEffect>
                                  </p:childTnLst>
                                </p:cTn>
                              </p:par>
                            </p:childTnLst>
                          </p:cTn>
                        </p:par>
                        <p:par>
                          <p:cTn id="22" fill="hold">
                            <p:stCondLst>
                              <p:cond delay="1500"/>
                            </p:stCondLst>
                            <p:childTnLst>
                              <p:par>
                                <p:cTn id="23" presetID="12" presetClass="entr" presetSubtype="8"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p:tgtEl>
                                          <p:spTgt spid="31"/>
                                        </p:tgtEl>
                                        <p:attrNameLst>
                                          <p:attrName>ppt_x</p:attrName>
                                        </p:attrNameLst>
                                      </p:cBhvr>
                                      <p:tavLst>
                                        <p:tav tm="0">
                                          <p:val>
                                            <p:strVal val="#ppt_x-#ppt_w*1.125000"/>
                                          </p:val>
                                        </p:tav>
                                        <p:tav tm="100000">
                                          <p:val>
                                            <p:strVal val="#ppt_x"/>
                                          </p:val>
                                        </p:tav>
                                      </p:tavLst>
                                    </p:anim>
                                    <p:animEffect transition="in" filter="wipe(right)">
                                      <p:cBhvr>
                                        <p:cTn id="2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687070"/>
            <a:ext cx="12192965" cy="694056"/>
            <a:chOff x="0" y="623570"/>
            <a:chExt cx="12192965" cy="694056"/>
          </a:xfrm>
        </p:grpSpPr>
        <p:cxnSp>
          <p:nvCxnSpPr>
            <p:cNvPr id="22" name="直接连接符 21"/>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625262" y="302189"/>
            <a:ext cx="3975100" cy="656661"/>
            <a:chOff x="7192010" y="1640849"/>
            <a:chExt cx="3975100" cy="656661"/>
          </a:xfrm>
        </p:grpSpPr>
        <p:sp>
          <p:nvSpPr>
            <p:cNvPr id="31" name="文本框 30"/>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Data Access</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32" name="文本框 31"/>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lang="zh-CN" altLang="en-US" sz="1100" dirty="0">
                  <a:solidFill>
                    <a:prstClr val="white"/>
                  </a:solidFill>
                  <a:cs typeface="+mn-ea"/>
                  <a:sym typeface="+mn-lt"/>
                </a:rPr>
                <a:t>数据访问</a:t>
              </a:r>
              <a:endParaRPr kumimoji="0" lang="en-US" altLang="zh-CN" sz="1100" b="0" i="0" u="none" strike="noStrike" kern="1200" cap="none" spc="0" normalizeH="0" baseline="0" noProof="0" dirty="0">
                <a:ln>
                  <a:noFill/>
                </a:ln>
                <a:solidFill>
                  <a:prstClr val="white"/>
                </a:solidFill>
                <a:effectLst/>
                <a:uLnTx/>
                <a:uFillTx/>
                <a:cs typeface="+mn-ea"/>
                <a:sym typeface="+mn-lt"/>
              </a:endParaRPr>
            </a:p>
          </p:txBody>
        </p:sp>
      </p:grpSp>
      <p:pic>
        <p:nvPicPr>
          <p:cNvPr id="5" name="图片 4">
            <a:extLst>
              <a:ext uri="{FF2B5EF4-FFF2-40B4-BE49-F238E27FC236}">
                <a16:creationId xmlns:a16="http://schemas.microsoft.com/office/drawing/2014/main" id="{A177268C-7E8A-0A93-C4FF-4C469FAB1B96}"/>
              </a:ext>
            </a:extLst>
          </p:cNvPr>
          <p:cNvPicPr>
            <a:picLocks noChangeAspect="1"/>
          </p:cNvPicPr>
          <p:nvPr/>
        </p:nvPicPr>
        <p:blipFill>
          <a:blip r:embed="rId3"/>
          <a:stretch>
            <a:fillRect/>
          </a:stretch>
        </p:blipFill>
        <p:spPr>
          <a:xfrm>
            <a:off x="4426482" y="1222212"/>
            <a:ext cx="3952567" cy="2953858"/>
          </a:xfrm>
          <a:prstGeom prst="rect">
            <a:avLst/>
          </a:prstGeom>
        </p:spPr>
      </p:pic>
      <p:sp>
        <p:nvSpPr>
          <p:cNvPr id="48" name="文本框 47">
            <a:extLst>
              <a:ext uri="{FF2B5EF4-FFF2-40B4-BE49-F238E27FC236}">
                <a16:creationId xmlns:a16="http://schemas.microsoft.com/office/drawing/2014/main" id="{E2A3AEBC-3190-E2C4-6BCB-D09E65811458}"/>
              </a:ext>
            </a:extLst>
          </p:cNvPr>
          <p:cNvSpPr txBox="1"/>
          <p:nvPr/>
        </p:nvSpPr>
        <p:spPr>
          <a:xfrm>
            <a:off x="373626" y="4318782"/>
            <a:ext cx="12058281" cy="2154436"/>
          </a:xfrm>
          <a:prstGeom prst="rect">
            <a:avLst/>
          </a:prstGeom>
          <a:noFill/>
        </p:spPr>
        <p:txBody>
          <a:bodyPr wrap="square">
            <a:spAutoFit/>
          </a:bodyPr>
          <a:lstStyle>
            <a:defPPr>
              <a:defRPr lang="zh-CN"/>
            </a:defPPr>
            <a:lvl1pPr>
              <a:defRPr>
                <a:solidFill>
                  <a:schemeClr val="bg1"/>
                </a:solidFill>
              </a:defRPr>
            </a:lvl1pPr>
          </a:lstStyle>
          <a:p>
            <a:r>
              <a:rPr lang="en-US" altLang="zh-CN" sz="1600" dirty="0"/>
              <a:t>CMIP6.GMMIP.BCC.BCC-CSM2-MR.amip-hist.r1i1p1f1.Amon.rlutcs.gn.nc</a:t>
            </a:r>
          </a:p>
          <a:p>
            <a:r>
              <a:rPr lang="en-US" altLang="zh-CN" sz="1600" dirty="0"/>
              <a:t>1. &lt;</a:t>
            </a:r>
            <a:r>
              <a:rPr lang="en-US" altLang="zh-CN" sz="1600" dirty="0" err="1"/>
              <a:t>mip_era</a:t>
            </a:r>
            <a:r>
              <a:rPr lang="en-US" altLang="zh-CN" sz="1600" dirty="0"/>
              <a:t>&gt;</a:t>
            </a:r>
            <a:r>
              <a:rPr lang="zh-CN" altLang="en-US" sz="1600" dirty="0"/>
              <a:t>表示是属于第几次</a:t>
            </a:r>
            <a:r>
              <a:rPr lang="en-US" altLang="zh-CN" sz="1600" dirty="0"/>
              <a:t>CMIP</a:t>
            </a:r>
            <a:r>
              <a:rPr lang="zh-CN" altLang="en-US" sz="1600" dirty="0"/>
              <a:t>的计划</a:t>
            </a:r>
          </a:p>
          <a:p>
            <a:r>
              <a:rPr lang="en-US" altLang="zh-CN" sz="1600" dirty="0"/>
              <a:t>2. &lt;</a:t>
            </a:r>
            <a:r>
              <a:rPr lang="en-US" altLang="zh-CN" sz="1600" dirty="0" err="1"/>
              <a:t>activity_id</a:t>
            </a:r>
            <a:r>
              <a:rPr lang="en-US" altLang="zh-CN" sz="1600" dirty="0"/>
              <a:t>&gt;</a:t>
            </a:r>
            <a:r>
              <a:rPr lang="zh-CN" altLang="en-US" sz="1600" dirty="0"/>
              <a:t>表示属于哪个子计划，比如上面的文件就是属于</a:t>
            </a:r>
            <a:r>
              <a:rPr lang="en-US" altLang="zh-CN" sz="1600" dirty="0"/>
              <a:t>GMMIP</a:t>
            </a:r>
            <a:r>
              <a:rPr lang="zh-CN" altLang="en-US" sz="1600" dirty="0"/>
              <a:t>子计划里面的数据，即属于全球季风比较这个子计划</a:t>
            </a:r>
          </a:p>
          <a:p>
            <a:r>
              <a:rPr lang="en-US" altLang="zh-CN" sz="1600" dirty="0"/>
              <a:t>3. &lt;</a:t>
            </a:r>
            <a:r>
              <a:rPr lang="en-US" altLang="zh-CN" sz="1600" dirty="0" err="1"/>
              <a:t>institution_id</a:t>
            </a:r>
            <a:r>
              <a:rPr lang="en-US" altLang="zh-CN" sz="1600" dirty="0"/>
              <a:t>&gt;</a:t>
            </a:r>
            <a:r>
              <a:rPr lang="zh-CN" altLang="en-US" sz="1600" dirty="0"/>
              <a:t>表示属于哪个机构，比如上面的</a:t>
            </a:r>
            <a:r>
              <a:rPr lang="en-US" altLang="zh-CN" sz="1600" dirty="0"/>
              <a:t>BCC</a:t>
            </a:r>
            <a:r>
              <a:rPr lang="zh-CN" altLang="en-US" sz="1600" dirty="0"/>
              <a:t>则表明是属于国家气候中心</a:t>
            </a:r>
          </a:p>
          <a:p>
            <a:r>
              <a:rPr lang="en-US" altLang="zh-CN" sz="1600" dirty="0"/>
              <a:t>4. &lt;</a:t>
            </a:r>
            <a:r>
              <a:rPr lang="en-US" altLang="zh-CN" sz="1600" dirty="0" err="1"/>
              <a:t>source_id</a:t>
            </a:r>
            <a:r>
              <a:rPr lang="en-US" altLang="zh-CN" sz="1600" dirty="0"/>
              <a:t>&gt;</a:t>
            </a:r>
            <a:r>
              <a:rPr lang="zh-CN" altLang="en-US" sz="1600" dirty="0"/>
              <a:t>表示属于哪个模式，比如上面的文件就表明这个数据来自于</a:t>
            </a:r>
            <a:r>
              <a:rPr lang="en-US" altLang="zh-CN" sz="1600" dirty="0"/>
              <a:t>BCC-CSM2-MR</a:t>
            </a:r>
            <a:r>
              <a:rPr lang="zh-CN" altLang="en-US" sz="1600" dirty="0"/>
              <a:t>这个模式的模拟</a:t>
            </a:r>
            <a:endParaRPr lang="zh-CN" altLang="en-US" dirty="0"/>
          </a:p>
          <a:p>
            <a:r>
              <a:rPr lang="en-US" altLang="zh-CN" dirty="0"/>
              <a:t>5. &lt;</a:t>
            </a:r>
            <a:r>
              <a:rPr lang="en-US" altLang="zh-CN" dirty="0" err="1"/>
              <a:t>experiment_id</a:t>
            </a:r>
            <a:r>
              <a:rPr lang="en-US" altLang="zh-CN" dirty="0"/>
              <a:t>&gt;</a:t>
            </a:r>
            <a:r>
              <a:rPr lang="zh-CN" altLang="en-US" dirty="0"/>
              <a:t>则表示是属于哪些实验</a:t>
            </a:r>
            <a:endParaRPr lang="en-US" altLang="zh-CN" dirty="0"/>
          </a:p>
          <a:p>
            <a:r>
              <a:rPr lang="en-US" altLang="zh-CN" dirty="0"/>
              <a:t>6. &lt;</a:t>
            </a:r>
            <a:r>
              <a:rPr lang="en-US" altLang="zh-CN" dirty="0" err="1"/>
              <a:t>member_id</a:t>
            </a:r>
            <a:r>
              <a:rPr lang="en-US" altLang="zh-CN" dirty="0"/>
              <a:t>&gt;</a:t>
            </a:r>
            <a:r>
              <a:rPr lang="zh-CN" altLang="en-US" dirty="0"/>
              <a:t>是运行模式的一些控制指标。</a:t>
            </a:r>
            <a:r>
              <a:rPr lang="en-US" altLang="zh-CN" dirty="0"/>
              <a:t> </a:t>
            </a:r>
            <a:r>
              <a:rPr lang="en-US" altLang="zh-CN" dirty="0" err="1"/>
              <a:t>realization_index</a:t>
            </a:r>
            <a:r>
              <a:rPr lang="en-US" altLang="zh-CN" dirty="0"/>
              <a:t>, </a:t>
            </a:r>
            <a:r>
              <a:rPr lang="en-US" altLang="zh-CN" dirty="0" err="1"/>
              <a:t>initialization_index</a:t>
            </a:r>
            <a:r>
              <a:rPr lang="en-US" altLang="zh-CN" dirty="0"/>
              <a:t>, </a:t>
            </a:r>
            <a:r>
              <a:rPr lang="en-US" altLang="zh-CN" dirty="0" err="1"/>
              <a:t>physics_index</a:t>
            </a:r>
            <a:r>
              <a:rPr lang="en-US" altLang="zh-CN" dirty="0"/>
              <a:t>, </a:t>
            </a:r>
            <a:r>
              <a:rPr lang="en-US" altLang="zh-CN" dirty="0" err="1"/>
              <a:t>forcing_index</a:t>
            </a:r>
            <a:endParaRPr lang="en-US" altLang="zh-CN" dirty="0"/>
          </a:p>
          <a:p>
            <a:r>
              <a:rPr lang="en-US" altLang="zh-CN" dirty="0"/>
              <a:t>7. &lt;</a:t>
            </a:r>
            <a:r>
              <a:rPr lang="en-US" altLang="zh-CN" dirty="0" err="1"/>
              <a:t>table_id</a:t>
            </a:r>
            <a:r>
              <a:rPr lang="en-US" altLang="zh-CN" dirty="0"/>
              <a:t>&gt;</a:t>
            </a:r>
            <a:r>
              <a:rPr lang="zh-CN" altLang="en-US" dirty="0"/>
              <a:t>表示数据类型的处理方式，如月平均、日平均等等</a:t>
            </a:r>
          </a:p>
        </p:txBody>
      </p:sp>
    </p:spTree>
    <p:extLst>
      <p:ext uri="{BB962C8B-B14F-4D97-AF65-F5344CB8AC3E}">
        <p14:creationId xmlns:p14="http://schemas.microsoft.com/office/powerpoint/2010/main" val="205077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0" y="687070"/>
            <a:ext cx="12192965" cy="694056"/>
            <a:chOff x="0" y="623570"/>
            <a:chExt cx="12192965" cy="694056"/>
          </a:xfrm>
        </p:grpSpPr>
        <p:cxnSp>
          <p:nvCxnSpPr>
            <p:cNvPr id="27" name="直接连接符 26"/>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1F321979-1EE3-7043-58CC-4ADF2CB0E0D2}"/>
              </a:ext>
            </a:extLst>
          </p:cNvPr>
          <p:cNvPicPr>
            <a:picLocks noChangeAspect="1"/>
          </p:cNvPicPr>
          <p:nvPr/>
        </p:nvPicPr>
        <p:blipFill>
          <a:blip r:embed="rId3"/>
          <a:stretch>
            <a:fillRect/>
          </a:stretch>
        </p:blipFill>
        <p:spPr>
          <a:xfrm>
            <a:off x="176980" y="1554250"/>
            <a:ext cx="8247299" cy="4033799"/>
          </a:xfrm>
          <a:prstGeom prst="rect">
            <a:avLst/>
          </a:prstGeom>
        </p:spPr>
      </p:pic>
      <p:pic>
        <p:nvPicPr>
          <p:cNvPr id="6" name="图片 5">
            <a:extLst>
              <a:ext uri="{FF2B5EF4-FFF2-40B4-BE49-F238E27FC236}">
                <a16:creationId xmlns:a16="http://schemas.microsoft.com/office/drawing/2014/main" id="{B952946A-B393-280F-2912-C69F98C03FFB}"/>
              </a:ext>
            </a:extLst>
          </p:cNvPr>
          <p:cNvPicPr>
            <a:picLocks noChangeAspect="1"/>
          </p:cNvPicPr>
          <p:nvPr/>
        </p:nvPicPr>
        <p:blipFill>
          <a:blip r:embed="rId4"/>
          <a:stretch>
            <a:fillRect/>
          </a:stretch>
        </p:blipFill>
        <p:spPr>
          <a:xfrm>
            <a:off x="1825922" y="1898589"/>
            <a:ext cx="8639242" cy="4019680"/>
          </a:xfrm>
          <a:prstGeom prst="rect">
            <a:avLst/>
          </a:prstGeom>
        </p:spPr>
      </p:pic>
      <p:pic>
        <p:nvPicPr>
          <p:cNvPr id="10" name="图片 9">
            <a:extLst>
              <a:ext uri="{FF2B5EF4-FFF2-40B4-BE49-F238E27FC236}">
                <a16:creationId xmlns:a16="http://schemas.microsoft.com/office/drawing/2014/main" id="{E7E8DB22-CEF4-FE96-1EB9-B78998A39315}"/>
              </a:ext>
            </a:extLst>
          </p:cNvPr>
          <p:cNvPicPr>
            <a:picLocks noChangeAspect="1"/>
          </p:cNvPicPr>
          <p:nvPr/>
        </p:nvPicPr>
        <p:blipFill>
          <a:blip r:embed="rId5"/>
          <a:stretch>
            <a:fillRect/>
          </a:stretch>
        </p:blipFill>
        <p:spPr>
          <a:xfrm>
            <a:off x="3184406" y="2355845"/>
            <a:ext cx="8101059" cy="3992164"/>
          </a:xfrm>
          <a:prstGeom prst="rect">
            <a:avLst/>
          </a:prstGeom>
        </p:spPr>
      </p:pic>
      <p:pic>
        <p:nvPicPr>
          <p:cNvPr id="14" name="图片 13">
            <a:extLst>
              <a:ext uri="{FF2B5EF4-FFF2-40B4-BE49-F238E27FC236}">
                <a16:creationId xmlns:a16="http://schemas.microsoft.com/office/drawing/2014/main" id="{ACDAD4E2-834D-45DB-7100-944BA519D9E7}"/>
              </a:ext>
            </a:extLst>
          </p:cNvPr>
          <p:cNvPicPr>
            <a:picLocks noChangeAspect="1"/>
          </p:cNvPicPr>
          <p:nvPr/>
        </p:nvPicPr>
        <p:blipFill>
          <a:blip r:embed="rId6"/>
          <a:stretch>
            <a:fillRect/>
          </a:stretch>
        </p:blipFill>
        <p:spPr>
          <a:xfrm>
            <a:off x="4776512" y="2816884"/>
            <a:ext cx="7238508" cy="3920473"/>
          </a:xfrm>
          <a:prstGeom prst="rect">
            <a:avLst/>
          </a:prstGeom>
        </p:spPr>
      </p:pic>
      <p:grpSp>
        <p:nvGrpSpPr>
          <p:cNvPr id="56" name="组合 55">
            <a:extLst>
              <a:ext uri="{FF2B5EF4-FFF2-40B4-BE49-F238E27FC236}">
                <a16:creationId xmlns:a16="http://schemas.microsoft.com/office/drawing/2014/main" id="{E529D196-3463-23BF-F1C9-89B7159A2E49}"/>
              </a:ext>
            </a:extLst>
          </p:cNvPr>
          <p:cNvGrpSpPr/>
          <p:nvPr/>
        </p:nvGrpSpPr>
        <p:grpSpPr>
          <a:xfrm>
            <a:off x="625262" y="302189"/>
            <a:ext cx="3975100" cy="656661"/>
            <a:chOff x="7192010" y="1640849"/>
            <a:chExt cx="3975100" cy="656661"/>
          </a:xfrm>
        </p:grpSpPr>
        <p:sp>
          <p:nvSpPr>
            <p:cNvPr id="57" name="文本框 56">
              <a:extLst>
                <a:ext uri="{FF2B5EF4-FFF2-40B4-BE49-F238E27FC236}">
                  <a16:creationId xmlns:a16="http://schemas.microsoft.com/office/drawing/2014/main" id="{7B12151B-61D8-01D1-71E4-73C4BAF2912B}"/>
                </a:ext>
              </a:extLst>
            </p:cNvPr>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Data Access</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58" name="文本框 57">
              <a:extLst>
                <a:ext uri="{FF2B5EF4-FFF2-40B4-BE49-F238E27FC236}">
                  <a16:creationId xmlns:a16="http://schemas.microsoft.com/office/drawing/2014/main" id="{02E4D327-1649-E800-531A-CB73F415D98D}"/>
                </a:ext>
              </a:extLst>
            </p:cNvPr>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lang="zh-CN" altLang="en-US" sz="1100" dirty="0">
                  <a:solidFill>
                    <a:prstClr val="white"/>
                  </a:solidFill>
                  <a:cs typeface="+mn-ea"/>
                  <a:sym typeface="+mn-lt"/>
                </a:rPr>
                <a:t>数据访问</a:t>
              </a:r>
              <a:endParaRPr kumimoji="0" lang="en-US" altLang="zh-CN" sz="1100" b="0" i="0" u="none" strike="noStrike" kern="1200" cap="none" spc="0" normalizeH="0" baseline="0" noProof="0" dirty="0">
                <a:ln>
                  <a:noFill/>
                </a:ln>
                <a:solidFill>
                  <a:prstClr val="white"/>
                </a:solidFill>
                <a:effectLst/>
                <a:uLnTx/>
                <a:uFillTx/>
                <a:cs typeface="+mn-ea"/>
                <a:sym typeface="+mn-lt"/>
              </a:endParaRPr>
            </a:p>
          </p:txBody>
        </p:sp>
      </p:grpSp>
    </p:spTree>
    <p:extLst>
      <p:ext uri="{BB962C8B-B14F-4D97-AF65-F5344CB8AC3E}">
        <p14:creationId xmlns:p14="http://schemas.microsoft.com/office/powerpoint/2010/main" val="669435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687070"/>
            <a:ext cx="12192965" cy="694056"/>
            <a:chOff x="0" y="623570"/>
            <a:chExt cx="12192965" cy="694056"/>
          </a:xfrm>
        </p:grpSpPr>
        <p:cxnSp>
          <p:nvCxnSpPr>
            <p:cNvPr id="22" name="直接连接符 21"/>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sp>
        <p:nvSpPr>
          <p:cNvPr id="48" name="文本框 47">
            <a:extLst>
              <a:ext uri="{FF2B5EF4-FFF2-40B4-BE49-F238E27FC236}">
                <a16:creationId xmlns:a16="http://schemas.microsoft.com/office/drawing/2014/main" id="{E2A3AEBC-3190-E2C4-6BCB-D09E65811458}"/>
              </a:ext>
            </a:extLst>
          </p:cNvPr>
          <p:cNvSpPr txBox="1"/>
          <p:nvPr/>
        </p:nvSpPr>
        <p:spPr>
          <a:xfrm>
            <a:off x="255638" y="4154001"/>
            <a:ext cx="11843937" cy="2708434"/>
          </a:xfrm>
          <a:prstGeom prst="rect">
            <a:avLst/>
          </a:prstGeom>
          <a:noFill/>
        </p:spPr>
        <p:txBody>
          <a:bodyPr wrap="square">
            <a:spAutoFit/>
          </a:bodyPr>
          <a:lstStyle>
            <a:defPPr>
              <a:defRPr lang="zh-CN"/>
            </a:defPPr>
            <a:lvl1pPr>
              <a:defRPr>
                <a:solidFill>
                  <a:schemeClr val="bg1"/>
                </a:solidFill>
              </a:defRPr>
            </a:lvl1pPr>
          </a:lstStyle>
          <a:p>
            <a:r>
              <a:rPr lang="en-US" altLang="zh-CN" sz="1600" dirty="0"/>
              <a:t>CMIP6.ScenarioMIP.NCC.NorESM2-MM.ssp245.r1i1p1f1.6hrPlevPt.tas.gn.nc</a:t>
            </a:r>
            <a:r>
              <a:rPr lang="zh-CN" altLang="en-US" sz="1600" dirty="0"/>
              <a:t> </a:t>
            </a:r>
            <a:endParaRPr lang="en-US" altLang="zh-CN" sz="1600" dirty="0"/>
          </a:p>
          <a:p>
            <a:r>
              <a:rPr lang="en-US" altLang="zh-CN" sz="1600" dirty="0"/>
              <a:t>1. &lt;</a:t>
            </a:r>
            <a:r>
              <a:rPr lang="en-US" altLang="zh-CN" sz="1600" dirty="0" err="1"/>
              <a:t>mip_era</a:t>
            </a:r>
            <a:r>
              <a:rPr lang="en-US" altLang="zh-CN" sz="1600" dirty="0"/>
              <a:t>&gt;</a:t>
            </a:r>
            <a:r>
              <a:rPr lang="zh-CN" altLang="en-US" sz="1600" dirty="0"/>
              <a:t>表示是属于第几次</a:t>
            </a:r>
            <a:r>
              <a:rPr lang="en-US" altLang="zh-CN" sz="1600" dirty="0"/>
              <a:t>CMIP</a:t>
            </a:r>
            <a:r>
              <a:rPr lang="zh-CN" altLang="en-US" sz="1600" dirty="0"/>
              <a:t>的计划</a:t>
            </a:r>
          </a:p>
          <a:p>
            <a:r>
              <a:rPr lang="en-US" altLang="zh-CN" sz="1600" dirty="0"/>
              <a:t>2. &lt;</a:t>
            </a:r>
            <a:r>
              <a:rPr lang="en-US" altLang="zh-CN" sz="1600" dirty="0" err="1"/>
              <a:t>activity_id</a:t>
            </a:r>
            <a:r>
              <a:rPr lang="en-US" altLang="zh-CN" sz="1600" dirty="0"/>
              <a:t>&gt;</a:t>
            </a:r>
            <a:r>
              <a:rPr lang="zh-CN" altLang="en-US" sz="1600" dirty="0"/>
              <a:t>表示属于哪个子计划，比如上面的文件就是属于</a:t>
            </a:r>
            <a:r>
              <a:rPr lang="en-US" altLang="zh-CN" sz="1600" dirty="0" err="1"/>
              <a:t>ScenarioMIP</a:t>
            </a:r>
            <a:r>
              <a:rPr lang="zh-CN" altLang="en-US" sz="1600" dirty="0"/>
              <a:t>子计划里面的数据，即属于全球季风比较这个子计划</a:t>
            </a:r>
          </a:p>
          <a:p>
            <a:r>
              <a:rPr lang="en-US" altLang="zh-CN" sz="1600" dirty="0"/>
              <a:t>3. &lt;</a:t>
            </a:r>
            <a:r>
              <a:rPr lang="en-US" altLang="zh-CN" sz="1600" dirty="0" err="1"/>
              <a:t>institution_id</a:t>
            </a:r>
            <a:r>
              <a:rPr lang="en-US" altLang="zh-CN" sz="1600" dirty="0"/>
              <a:t>&gt;</a:t>
            </a:r>
            <a:r>
              <a:rPr lang="zh-CN" altLang="en-US" sz="1600" dirty="0"/>
              <a:t>表示属于哪个机构，比如上面的</a:t>
            </a:r>
            <a:r>
              <a:rPr lang="en-US" altLang="zh-CN" sz="1600" dirty="0"/>
              <a:t>NCC</a:t>
            </a:r>
            <a:r>
              <a:rPr lang="zh-CN" altLang="en-US" sz="1600" dirty="0"/>
              <a:t>则表明是属于挪威国家气候中心</a:t>
            </a:r>
          </a:p>
          <a:p>
            <a:r>
              <a:rPr lang="en-US" altLang="zh-CN" sz="1600" dirty="0"/>
              <a:t>4. &lt;</a:t>
            </a:r>
            <a:r>
              <a:rPr lang="en-US" altLang="zh-CN" sz="1600" dirty="0" err="1"/>
              <a:t>source_id</a:t>
            </a:r>
            <a:r>
              <a:rPr lang="en-US" altLang="zh-CN" sz="1600" dirty="0"/>
              <a:t>&gt;</a:t>
            </a:r>
            <a:r>
              <a:rPr lang="zh-CN" altLang="en-US" sz="1600" dirty="0"/>
              <a:t>表示属于哪个模式，比如上面的文件就表明这个数据来自于</a:t>
            </a:r>
            <a:r>
              <a:rPr lang="en-US" altLang="zh-CN" sz="1600" dirty="0"/>
              <a:t>NorESM2-MM</a:t>
            </a:r>
            <a:r>
              <a:rPr lang="zh-CN" altLang="en-US" sz="1600" dirty="0"/>
              <a:t>这个模式的模拟</a:t>
            </a:r>
            <a:endParaRPr lang="zh-CN" altLang="en-US" dirty="0"/>
          </a:p>
          <a:p>
            <a:r>
              <a:rPr lang="en-US" altLang="zh-CN" dirty="0"/>
              <a:t>5. &lt;</a:t>
            </a:r>
            <a:r>
              <a:rPr lang="en-US" altLang="zh-CN" dirty="0" err="1"/>
              <a:t>experiment_id</a:t>
            </a:r>
            <a:r>
              <a:rPr lang="en-US" altLang="zh-CN" dirty="0"/>
              <a:t>&gt;</a:t>
            </a:r>
            <a:r>
              <a:rPr lang="zh-CN" altLang="en-US" dirty="0"/>
              <a:t>则表示是属于哪些实验，</a:t>
            </a:r>
            <a:r>
              <a:rPr lang="en-US" altLang="zh-CN" sz="1800" dirty="0"/>
              <a:t> ssp245</a:t>
            </a:r>
            <a:r>
              <a:rPr lang="zh-CN" altLang="en-US" dirty="0"/>
              <a:t>：中等强迫路径，</a:t>
            </a:r>
            <a:r>
              <a:rPr lang="en-US" altLang="zh-CN" dirty="0"/>
              <a:t>2100</a:t>
            </a:r>
            <a:r>
              <a:rPr lang="zh-CN" altLang="en-US" dirty="0"/>
              <a:t>年认为辐射强迫为</a:t>
            </a:r>
            <a:r>
              <a:rPr lang="en-US" altLang="zh-CN" dirty="0"/>
              <a:t>4.5 W/m</a:t>
            </a:r>
            <a:r>
              <a:rPr lang="en-US" altLang="zh-CN" baseline="30000" dirty="0"/>
              <a:t>2</a:t>
            </a:r>
          </a:p>
          <a:p>
            <a:r>
              <a:rPr lang="en-US" altLang="zh-CN" dirty="0"/>
              <a:t>6. &lt;</a:t>
            </a:r>
            <a:r>
              <a:rPr lang="en-US" altLang="zh-CN" dirty="0" err="1"/>
              <a:t>member_id</a:t>
            </a:r>
            <a:r>
              <a:rPr lang="en-US" altLang="zh-CN" dirty="0"/>
              <a:t>&gt;</a:t>
            </a:r>
            <a:r>
              <a:rPr lang="zh-CN" altLang="en-US" dirty="0"/>
              <a:t>是运行模式的一些控制指标。变体标签：</a:t>
            </a:r>
            <a:r>
              <a:rPr lang="en-US" altLang="zh-CN" dirty="0"/>
              <a:t>r</a:t>
            </a:r>
            <a:r>
              <a:rPr lang="en-US" altLang="zh-CN" sz="1800" dirty="0"/>
              <a:t>1i1p1f1 </a:t>
            </a:r>
            <a:endParaRPr lang="en-US" altLang="zh-CN" dirty="0"/>
          </a:p>
          <a:p>
            <a:r>
              <a:rPr lang="en-US" altLang="zh-CN" dirty="0"/>
              <a:t>7. &lt;</a:t>
            </a:r>
            <a:r>
              <a:rPr lang="en-US" altLang="zh-CN" dirty="0" err="1"/>
              <a:t>table_id</a:t>
            </a:r>
            <a:r>
              <a:rPr lang="en-US" altLang="zh-CN" dirty="0"/>
              <a:t>&gt;</a:t>
            </a:r>
            <a:r>
              <a:rPr lang="zh-CN" altLang="en-US" dirty="0"/>
              <a:t>表示数据类型的处理方式，如月平均、日平均等等 </a:t>
            </a:r>
            <a:r>
              <a:rPr lang="en-US" altLang="zh-CN" sz="1600" dirty="0"/>
              <a:t>6hrPlevPt</a:t>
            </a:r>
            <a:r>
              <a:rPr lang="zh-CN" altLang="en-US" sz="1600" dirty="0"/>
              <a:t>：</a:t>
            </a:r>
            <a:r>
              <a:rPr lang="en-US" altLang="zh-CN" sz="1600" dirty="0"/>
              <a:t>6-hourly atmospheric data on pressure levels</a:t>
            </a:r>
            <a:endParaRPr lang="en-US" altLang="zh-CN" dirty="0"/>
          </a:p>
          <a:p>
            <a:r>
              <a:rPr lang="en-US" altLang="zh-CN" dirty="0"/>
              <a:t>8. &lt;</a:t>
            </a:r>
            <a:r>
              <a:rPr lang="en-US" altLang="zh-CN" dirty="0" err="1"/>
              <a:t>variable_id</a:t>
            </a:r>
            <a:r>
              <a:rPr lang="en-US" altLang="zh-CN" dirty="0"/>
              <a:t>&gt;</a:t>
            </a:r>
            <a:r>
              <a:rPr lang="zh-CN" altLang="en-US" dirty="0"/>
              <a:t>表示变量名的简写  </a:t>
            </a:r>
            <a:r>
              <a:rPr lang="en-US" altLang="zh-CN" sz="1800" dirty="0" err="1"/>
              <a:t>tas</a:t>
            </a:r>
            <a:r>
              <a:rPr lang="zh-CN" altLang="en-US" sz="1800" dirty="0"/>
              <a:t>：近地面温度</a:t>
            </a:r>
            <a:endParaRPr lang="en-US" altLang="zh-CN" dirty="0"/>
          </a:p>
          <a:p>
            <a:r>
              <a:rPr lang="en-US" altLang="zh-CN" dirty="0"/>
              <a:t>9. &lt;</a:t>
            </a:r>
            <a:r>
              <a:rPr lang="en-US" altLang="zh-CN" dirty="0" err="1"/>
              <a:t>grid_label</a:t>
            </a:r>
            <a:r>
              <a:rPr lang="en-US" altLang="zh-CN" dirty="0"/>
              <a:t>&gt;</a:t>
            </a:r>
            <a:r>
              <a:rPr lang="zh-CN" altLang="en-US" dirty="0"/>
              <a:t>表示输出数据的网格的类型：</a:t>
            </a:r>
            <a:r>
              <a:rPr lang="en-US" altLang="zh-CN" dirty="0" err="1"/>
              <a:t>gn</a:t>
            </a:r>
            <a:r>
              <a:rPr lang="en-US" altLang="zh-CN" dirty="0"/>
              <a:t>: output is reported on the native grid</a:t>
            </a:r>
            <a:endParaRPr lang="zh-CN" altLang="en-US" dirty="0"/>
          </a:p>
        </p:txBody>
      </p:sp>
      <p:grpSp>
        <p:nvGrpSpPr>
          <p:cNvPr id="20" name="组合 19">
            <a:extLst>
              <a:ext uri="{FF2B5EF4-FFF2-40B4-BE49-F238E27FC236}">
                <a16:creationId xmlns:a16="http://schemas.microsoft.com/office/drawing/2014/main" id="{8EBB7558-21C5-462F-EB1C-A446C3DB3068}"/>
              </a:ext>
            </a:extLst>
          </p:cNvPr>
          <p:cNvGrpSpPr/>
          <p:nvPr/>
        </p:nvGrpSpPr>
        <p:grpSpPr>
          <a:xfrm>
            <a:off x="625262" y="302189"/>
            <a:ext cx="3975100" cy="656661"/>
            <a:chOff x="7192010" y="1640849"/>
            <a:chExt cx="3975100" cy="656661"/>
          </a:xfrm>
        </p:grpSpPr>
        <p:sp>
          <p:nvSpPr>
            <p:cNvPr id="33" name="文本框 32">
              <a:extLst>
                <a:ext uri="{FF2B5EF4-FFF2-40B4-BE49-F238E27FC236}">
                  <a16:creationId xmlns:a16="http://schemas.microsoft.com/office/drawing/2014/main" id="{34351D45-20CF-BB48-231E-38EBE174D32D}"/>
                </a:ext>
              </a:extLst>
            </p:cNvPr>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Data Access</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34" name="文本框 33">
              <a:extLst>
                <a:ext uri="{FF2B5EF4-FFF2-40B4-BE49-F238E27FC236}">
                  <a16:creationId xmlns:a16="http://schemas.microsoft.com/office/drawing/2014/main" id="{A8A25293-2A2A-0909-7884-2226A7F67910}"/>
                </a:ext>
              </a:extLst>
            </p:cNvPr>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lang="zh-CN" altLang="en-US" sz="1100" dirty="0">
                  <a:solidFill>
                    <a:prstClr val="white"/>
                  </a:solidFill>
                  <a:cs typeface="+mn-ea"/>
                  <a:sym typeface="+mn-lt"/>
                </a:rPr>
                <a:t>数据访问</a:t>
              </a:r>
              <a:endParaRPr kumimoji="0" lang="en-US" altLang="zh-CN" sz="1100" b="0" i="0" u="none" strike="noStrike" kern="1200" cap="none" spc="0" normalizeH="0" baseline="0" noProof="0" dirty="0">
                <a:ln>
                  <a:noFill/>
                </a:ln>
                <a:solidFill>
                  <a:prstClr val="white"/>
                </a:solidFill>
                <a:effectLst/>
                <a:uLnTx/>
                <a:uFillTx/>
                <a:cs typeface="+mn-ea"/>
                <a:sym typeface="+mn-lt"/>
              </a:endParaRPr>
            </a:p>
          </p:txBody>
        </p:sp>
      </p:grpSp>
      <p:pic>
        <p:nvPicPr>
          <p:cNvPr id="4" name="图片 3">
            <a:extLst>
              <a:ext uri="{FF2B5EF4-FFF2-40B4-BE49-F238E27FC236}">
                <a16:creationId xmlns:a16="http://schemas.microsoft.com/office/drawing/2014/main" id="{8014429B-1988-2F06-CA54-D925CBA1C9CA}"/>
              </a:ext>
            </a:extLst>
          </p:cNvPr>
          <p:cNvPicPr>
            <a:picLocks noChangeAspect="1"/>
          </p:cNvPicPr>
          <p:nvPr/>
        </p:nvPicPr>
        <p:blipFill>
          <a:blip r:embed="rId3"/>
          <a:stretch>
            <a:fillRect/>
          </a:stretch>
        </p:blipFill>
        <p:spPr>
          <a:xfrm>
            <a:off x="854685" y="1173848"/>
            <a:ext cx="2972356" cy="2934929"/>
          </a:xfrm>
          <a:prstGeom prst="rect">
            <a:avLst/>
          </a:prstGeom>
        </p:spPr>
      </p:pic>
      <p:pic>
        <p:nvPicPr>
          <p:cNvPr id="7" name="图片 6">
            <a:extLst>
              <a:ext uri="{FF2B5EF4-FFF2-40B4-BE49-F238E27FC236}">
                <a16:creationId xmlns:a16="http://schemas.microsoft.com/office/drawing/2014/main" id="{458D588F-C4AD-E884-5927-8E6FC429A460}"/>
              </a:ext>
            </a:extLst>
          </p:cNvPr>
          <p:cNvPicPr>
            <a:picLocks noChangeAspect="1"/>
          </p:cNvPicPr>
          <p:nvPr/>
        </p:nvPicPr>
        <p:blipFill>
          <a:blip r:embed="rId4"/>
          <a:stretch>
            <a:fillRect/>
          </a:stretch>
        </p:blipFill>
        <p:spPr>
          <a:xfrm>
            <a:off x="4298626" y="63696"/>
            <a:ext cx="7548707" cy="4029663"/>
          </a:xfrm>
          <a:prstGeom prst="rect">
            <a:avLst/>
          </a:prstGeom>
        </p:spPr>
      </p:pic>
    </p:spTree>
    <p:extLst>
      <p:ext uri="{BB962C8B-B14F-4D97-AF65-F5344CB8AC3E}">
        <p14:creationId xmlns:p14="http://schemas.microsoft.com/office/powerpoint/2010/main" val="2960859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0" y="687070"/>
            <a:ext cx="12192965" cy="694056"/>
            <a:chOff x="0" y="623570"/>
            <a:chExt cx="12192965" cy="694056"/>
          </a:xfrm>
        </p:grpSpPr>
        <p:cxnSp>
          <p:nvCxnSpPr>
            <p:cNvPr id="27" name="直接连接符 26"/>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E529D196-3463-23BF-F1C9-89B7159A2E49}"/>
              </a:ext>
            </a:extLst>
          </p:cNvPr>
          <p:cNvGrpSpPr/>
          <p:nvPr/>
        </p:nvGrpSpPr>
        <p:grpSpPr>
          <a:xfrm>
            <a:off x="625262" y="302189"/>
            <a:ext cx="3975100" cy="656661"/>
            <a:chOff x="7192010" y="1640849"/>
            <a:chExt cx="3975100" cy="656661"/>
          </a:xfrm>
        </p:grpSpPr>
        <p:sp>
          <p:nvSpPr>
            <p:cNvPr id="57" name="文本框 56">
              <a:extLst>
                <a:ext uri="{FF2B5EF4-FFF2-40B4-BE49-F238E27FC236}">
                  <a16:creationId xmlns:a16="http://schemas.microsoft.com/office/drawing/2014/main" id="{7B12151B-61D8-01D1-71E4-73C4BAF2912B}"/>
                </a:ext>
              </a:extLst>
            </p:cNvPr>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Data Access</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58" name="文本框 57">
              <a:extLst>
                <a:ext uri="{FF2B5EF4-FFF2-40B4-BE49-F238E27FC236}">
                  <a16:creationId xmlns:a16="http://schemas.microsoft.com/office/drawing/2014/main" id="{02E4D327-1649-E800-531A-CB73F415D98D}"/>
                </a:ext>
              </a:extLst>
            </p:cNvPr>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lang="zh-CN" altLang="en-US" sz="1100" dirty="0">
                  <a:solidFill>
                    <a:prstClr val="white"/>
                  </a:solidFill>
                  <a:cs typeface="+mn-ea"/>
                  <a:sym typeface="+mn-lt"/>
                </a:rPr>
                <a:t>数据访问</a:t>
              </a:r>
              <a:endParaRPr kumimoji="0" lang="en-US" altLang="zh-CN" sz="1100" b="0" i="0" u="none" strike="noStrike" kern="1200" cap="none" spc="0" normalizeH="0" baseline="0" noProof="0" dirty="0">
                <a:ln>
                  <a:noFill/>
                </a:ln>
                <a:solidFill>
                  <a:prstClr val="white"/>
                </a:solidFill>
                <a:effectLst/>
                <a:uLnTx/>
                <a:uFillTx/>
                <a:cs typeface="+mn-ea"/>
                <a:sym typeface="+mn-lt"/>
              </a:endParaRPr>
            </a:p>
          </p:txBody>
        </p:sp>
      </p:grpSp>
      <p:pic>
        <p:nvPicPr>
          <p:cNvPr id="3" name="图片 2">
            <a:extLst>
              <a:ext uri="{FF2B5EF4-FFF2-40B4-BE49-F238E27FC236}">
                <a16:creationId xmlns:a16="http://schemas.microsoft.com/office/drawing/2014/main" id="{95CAEDFD-4FFB-9957-524F-FA5156BE16E8}"/>
              </a:ext>
            </a:extLst>
          </p:cNvPr>
          <p:cNvPicPr>
            <a:picLocks noChangeAspect="1"/>
          </p:cNvPicPr>
          <p:nvPr/>
        </p:nvPicPr>
        <p:blipFill>
          <a:blip r:embed="rId3"/>
          <a:stretch>
            <a:fillRect/>
          </a:stretch>
        </p:blipFill>
        <p:spPr>
          <a:xfrm>
            <a:off x="6681182" y="1261311"/>
            <a:ext cx="5451595" cy="5154049"/>
          </a:xfrm>
          <a:prstGeom prst="rect">
            <a:avLst/>
          </a:prstGeom>
        </p:spPr>
      </p:pic>
      <p:sp>
        <p:nvSpPr>
          <p:cNvPr id="21" name="文本框 20">
            <a:extLst>
              <a:ext uri="{FF2B5EF4-FFF2-40B4-BE49-F238E27FC236}">
                <a16:creationId xmlns:a16="http://schemas.microsoft.com/office/drawing/2014/main" id="{3A0D8A19-30F2-C93D-5AA7-A0B936615BA9}"/>
              </a:ext>
            </a:extLst>
          </p:cNvPr>
          <p:cNvSpPr txBox="1"/>
          <p:nvPr/>
        </p:nvSpPr>
        <p:spPr>
          <a:xfrm>
            <a:off x="293000" y="1261311"/>
            <a:ext cx="9033879" cy="338554"/>
          </a:xfrm>
          <a:prstGeom prst="rect">
            <a:avLst/>
          </a:prstGeom>
          <a:noFill/>
        </p:spPr>
        <p:txBody>
          <a:bodyPr wrap="square">
            <a:spAutoFit/>
          </a:bodyPr>
          <a:lstStyle>
            <a:defPPr>
              <a:defRPr lang="zh-CN"/>
            </a:defPPr>
            <a:lvl1pPr>
              <a:defRPr sz="1600">
                <a:solidFill>
                  <a:schemeClr val="bg1"/>
                </a:solidFill>
              </a:defRPr>
            </a:lvl1pPr>
          </a:lstStyle>
          <a:p>
            <a:r>
              <a:rPr lang="en-US" altLang="zh-CN" dirty="0"/>
              <a:t>tas_Amon_NorESM2-MM_ssp245_r2i1p1f1_gn_202101-203012.nc</a:t>
            </a:r>
            <a:endParaRPr lang="zh-CN" altLang="en-US" dirty="0"/>
          </a:p>
        </p:txBody>
      </p:sp>
      <p:pic>
        <p:nvPicPr>
          <p:cNvPr id="8" name="图片 7">
            <a:extLst>
              <a:ext uri="{FF2B5EF4-FFF2-40B4-BE49-F238E27FC236}">
                <a16:creationId xmlns:a16="http://schemas.microsoft.com/office/drawing/2014/main" id="{FEB1217F-C6FB-01FF-45BD-2B3E5F61DBA4}"/>
              </a:ext>
            </a:extLst>
          </p:cNvPr>
          <p:cNvPicPr>
            <a:picLocks noChangeAspect="1"/>
          </p:cNvPicPr>
          <p:nvPr/>
        </p:nvPicPr>
        <p:blipFill>
          <a:blip r:embed="rId4"/>
          <a:stretch>
            <a:fillRect/>
          </a:stretch>
        </p:blipFill>
        <p:spPr>
          <a:xfrm>
            <a:off x="2090235" y="1681316"/>
            <a:ext cx="3053409" cy="2678470"/>
          </a:xfrm>
          <a:prstGeom prst="rect">
            <a:avLst/>
          </a:prstGeom>
        </p:spPr>
      </p:pic>
      <p:pic>
        <p:nvPicPr>
          <p:cNvPr id="11" name="图片 10">
            <a:extLst>
              <a:ext uri="{FF2B5EF4-FFF2-40B4-BE49-F238E27FC236}">
                <a16:creationId xmlns:a16="http://schemas.microsoft.com/office/drawing/2014/main" id="{90F68847-792A-954E-11DF-155C8C148CB7}"/>
              </a:ext>
            </a:extLst>
          </p:cNvPr>
          <p:cNvPicPr>
            <a:picLocks noChangeAspect="1"/>
          </p:cNvPicPr>
          <p:nvPr/>
        </p:nvPicPr>
        <p:blipFill>
          <a:blip r:embed="rId5"/>
          <a:stretch>
            <a:fillRect/>
          </a:stretch>
        </p:blipFill>
        <p:spPr>
          <a:xfrm>
            <a:off x="1418313" y="4541430"/>
            <a:ext cx="4397252" cy="2110517"/>
          </a:xfrm>
          <a:prstGeom prst="rect">
            <a:avLst/>
          </a:prstGeom>
        </p:spPr>
      </p:pic>
    </p:spTree>
    <p:extLst>
      <p:ext uri="{BB962C8B-B14F-4D97-AF65-F5344CB8AC3E}">
        <p14:creationId xmlns:p14="http://schemas.microsoft.com/office/powerpoint/2010/main" val="3947641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0" y="687070"/>
            <a:ext cx="12192965" cy="694056"/>
            <a:chOff x="0" y="623570"/>
            <a:chExt cx="12192965" cy="694056"/>
          </a:xfrm>
        </p:grpSpPr>
        <p:cxnSp>
          <p:nvCxnSpPr>
            <p:cNvPr id="27" name="直接连接符 26"/>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E529D196-3463-23BF-F1C9-89B7159A2E49}"/>
              </a:ext>
            </a:extLst>
          </p:cNvPr>
          <p:cNvGrpSpPr/>
          <p:nvPr/>
        </p:nvGrpSpPr>
        <p:grpSpPr>
          <a:xfrm>
            <a:off x="625262" y="302189"/>
            <a:ext cx="3975100" cy="656661"/>
            <a:chOff x="7192010" y="1640849"/>
            <a:chExt cx="3975100" cy="656661"/>
          </a:xfrm>
        </p:grpSpPr>
        <p:sp>
          <p:nvSpPr>
            <p:cNvPr id="57" name="文本框 56">
              <a:extLst>
                <a:ext uri="{FF2B5EF4-FFF2-40B4-BE49-F238E27FC236}">
                  <a16:creationId xmlns:a16="http://schemas.microsoft.com/office/drawing/2014/main" id="{7B12151B-61D8-01D1-71E4-73C4BAF2912B}"/>
                </a:ext>
              </a:extLst>
            </p:cNvPr>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Earth System Model</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58" name="文本框 57">
              <a:extLst>
                <a:ext uri="{FF2B5EF4-FFF2-40B4-BE49-F238E27FC236}">
                  <a16:creationId xmlns:a16="http://schemas.microsoft.com/office/drawing/2014/main" id="{02E4D327-1649-E800-531A-CB73F415D98D}"/>
                </a:ext>
              </a:extLst>
            </p:cNvPr>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cs typeface="+mn-ea"/>
                  <a:sym typeface="+mn-lt"/>
                </a:rPr>
                <a:t>地球系统模型</a:t>
              </a:r>
              <a:endParaRPr kumimoji="0" lang="en-US" altLang="zh-CN" sz="1100" b="0" i="0" u="none" strike="noStrike" kern="1200" cap="none" spc="0" normalizeH="0" baseline="0" noProof="0" dirty="0">
                <a:ln>
                  <a:noFill/>
                </a:ln>
                <a:solidFill>
                  <a:prstClr val="white"/>
                </a:solidFill>
                <a:effectLst/>
                <a:uLnTx/>
                <a:uFillTx/>
                <a:cs typeface="+mn-ea"/>
                <a:sym typeface="+mn-lt"/>
              </a:endParaRPr>
            </a:p>
          </p:txBody>
        </p:sp>
      </p:grpSp>
      <p:pic>
        <p:nvPicPr>
          <p:cNvPr id="3" name="图片 2">
            <a:extLst>
              <a:ext uri="{FF2B5EF4-FFF2-40B4-BE49-F238E27FC236}">
                <a16:creationId xmlns:a16="http://schemas.microsoft.com/office/drawing/2014/main" id="{30A33E7E-8630-D6BA-5B79-0DBB402D33F8}"/>
              </a:ext>
            </a:extLst>
          </p:cNvPr>
          <p:cNvPicPr>
            <a:picLocks noChangeAspect="1"/>
          </p:cNvPicPr>
          <p:nvPr/>
        </p:nvPicPr>
        <p:blipFill>
          <a:blip r:embed="rId3"/>
          <a:stretch>
            <a:fillRect/>
          </a:stretch>
        </p:blipFill>
        <p:spPr>
          <a:xfrm>
            <a:off x="6853759" y="1371600"/>
            <a:ext cx="4065715" cy="5080611"/>
          </a:xfrm>
          <a:prstGeom prst="rect">
            <a:avLst/>
          </a:prstGeom>
        </p:spPr>
      </p:pic>
      <p:pic>
        <p:nvPicPr>
          <p:cNvPr id="8" name="图片 7">
            <a:extLst>
              <a:ext uri="{FF2B5EF4-FFF2-40B4-BE49-F238E27FC236}">
                <a16:creationId xmlns:a16="http://schemas.microsoft.com/office/drawing/2014/main" id="{1C0E269D-C320-6C1D-CDFF-106D51F75F3D}"/>
              </a:ext>
            </a:extLst>
          </p:cNvPr>
          <p:cNvPicPr>
            <a:picLocks noChangeAspect="1"/>
          </p:cNvPicPr>
          <p:nvPr/>
        </p:nvPicPr>
        <p:blipFill>
          <a:blip r:embed="rId4"/>
          <a:stretch>
            <a:fillRect/>
          </a:stretch>
        </p:blipFill>
        <p:spPr>
          <a:xfrm>
            <a:off x="1975373" y="1385310"/>
            <a:ext cx="4120627" cy="5075791"/>
          </a:xfrm>
          <a:prstGeom prst="rect">
            <a:avLst/>
          </a:prstGeom>
        </p:spPr>
      </p:pic>
    </p:spTree>
    <p:extLst>
      <p:ext uri="{BB962C8B-B14F-4D97-AF65-F5344CB8AC3E}">
        <p14:creationId xmlns:p14="http://schemas.microsoft.com/office/powerpoint/2010/main" val="1283546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0" y="687070"/>
            <a:ext cx="12192965" cy="694056"/>
            <a:chOff x="0" y="623570"/>
            <a:chExt cx="12192965" cy="694056"/>
          </a:xfrm>
        </p:grpSpPr>
        <p:cxnSp>
          <p:nvCxnSpPr>
            <p:cNvPr id="27" name="直接连接符 26"/>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E529D196-3463-23BF-F1C9-89B7159A2E49}"/>
              </a:ext>
            </a:extLst>
          </p:cNvPr>
          <p:cNvGrpSpPr/>
          <p:nvPr/>
        </p:nvGrpSpPr>
        <p:grpSpPr>
          <a:xfrm>
            <a:off x="625262" y="302189"/>
            <a:ext cx="3975100" cy="656661"/>
            <a:chOff x="7192010" y="1640849"/>
            <a:chExt cx="3975100" cy="656661"/>
          </a:xfrm>
        </p:grpSpPr>
        <p:sp>
          <p:nvSpPr>
            <p:cNvPr id="57" name="文本框 56">
              <a:extLst>
                <a:ext uri="{FF2B5EF4-FFF2-40B4-BE49-F238E27FC236}">
                  <a16:creationId xmlns:a16="http://schemas.microsoft.com/office/drawing/2014/main" id="{7B12151B-61D8-01D1-71E4-73C4BAF2912B}"/>
                </a:ext>
              </a:extLst>
            </p:cNvPr>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Earth System Model</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58" name="文本框 57">
              <a:extLst>
                <a:ext uri="{FF2B5EF4-FFF2-40B4-BE49-F238E27FC236}">
                  <a16:creationId xmlns:a16="http://schemas.microsoft.com/office/drawing/2014/main" id="{02E4D327-1649-E800-531A-CB73F415D98D}"/>
                </a:ext>
              </a:extLst>
            </p:cNvPr>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cs typeface="+mn-ea"/>
                  <a:sym typeface="+mn-lt"/>
                </a:rPr>
                <a:t>地球系统模型</a:t>
              </a:r>
              <a:endParaRPr kumimoji="0" lang="en-US" altLang="zh-CN" sz="1100" b="0" i="0" u="none" strike="noStrike" kern="1200" cap="none" spc="0" normalizeH="0" baseline="0" noProof="0" dirty="0">
                <a:ln>
                  <a:noFill/>
                </a:ln>
                <a:solidFill>
                  <a:prstClr val="white"/>
                </a:solidFill>
                <a:effectLst/>
                <a:uLnTx/>
                <a:uFillTx/>
                <a:cs typeface="+mn-ea"/>
                <a:sym typeface="+mn-lt"/>
              </a:endParaRPr>
            </a:p>
          </p:txBody>
        </p:sp>
      </p:grpSp>
      <p:pic>
        <p:nvPicPr>
          <p:cNvPr id="11" name="图片 10">
            <a:extLst>
              <a:ext uri="{FF2B5EF4-FFF2-40B4-BE49-F238E27FC236}">
                <a16:creationId xmlns:a16="http://schemas.microsoft.com/office/drawing/2014/main" id="{82DAEBFC-5423-FB87-1921-848102A1EF15}"/>
              </a:ext>
            </a:extLst>
          </p:cNvPr>
          <p:cNvPicPr>
            <a:picLocks noChangeAspect="1"/>
          </p:cNvPicPr>
          <p:nvPr/>
        </p:nvPicPr>
        <p:blipFill>
          <a:blip r:embed="rId3"/>
          <a:stretch>
            <a:fillRect/>
          </a:stretch>
        </p:blipFill>
        <p:spPr>
          <a:xfrm>
            <a:off x="325614" y="1840926"/>
            <a:ext cx="5596921" cy="3807891"/>
          </a:xfrm>
          <a:prstGeom prst="rect">
            <a:avLst/>
          </a:prstGeom>
        </p:spPr>
      </p:pic>
      <p:pic>
        <p:nvPicPr>
          <p:cNvPr id="13" name="图片 12">
            <a:extLst>
              <a:ext uri="{FF2B5EF4-FFF2-40B4-BE49-F238E27FC236}">
                <a16:creationId xmlns:a16="http://schemas.microsoft.com/office/drawing/2014/main" id="{614C26A6-1298-ACF6-3FDF-DEF4BD6D5DBF}"/>
              </a:ext>
            </a:extLst>
          </p:cNvPr>
          <p:cNvPicPr>
            <a:picLocks noChangeAspect="1"/>
          </p:cNvPicPr>
          <p:nvPr/>
        </p:nvPicPr>
        <p:blipFill>
          <a:blip r:embed="rId4"/>
          <a:stretch>
            <a:fillRect/>
          </a:stretch>
        </p:blipFill>
        <p:spPr>
          <a:xfrm>
            <a:off x="6052600" y="1850383"/>
            <a:ext cx="5484300" cy="3798434"/>
          </a:xfrm>
          <a:prstGeom prst="rect">
            <a:avLst/>
          </a:prstGeom>
        </p:spPr>
      </p:pic>
      <p:sp>
        <p:nvSpPr>
          <p:cNvPr id="15" name="文本框 14">
            <a:extLst>
              <a:ext uri="{FF2B5EF4-FFF2-40B4-BE49-F238E27FC236}">
                <a16:creationId xmlns:a16="http://schemas.microsoft.com/office/drawing/2014/main" id="{A6C8E37D-8B27-CCBF-D1B6-88F016C6B34B}"/>
              </a:ext>
            </a:extLst>
          </p:cNvPr>
          <p:cNvSpPr txBox="1"/>
          <p:nvPr/>
        </p:nvSpPr>
        <p:spPr>
          <a:xfrm>
            <a:off x="625262" y="6057900"/>
            <a:ext cx="3362538" cy="338554"/>
          </a:xfrm>
          <a:prstGeom prst="rect">
            <a:avLst/>
          </a:prstGeom>
          <a:noFill/>
        </p:spPr>
        <p:txBody>
          <a:bodyPr wrap="square">
            <a:spAutoFit/>
          </a:bodyPr>
          <a:lstStyle>
            <a:defPPr>
              <a:defRPr lang="zh-CN"/>
            </a:defPPr>
            <a:lvl1pPr>
              <a:defRPr sz="1600">
                <a:solidFill>
                  <a:schemeClr val="bg1"/>
                </a:solidFill>
              </a:defRPr>
            </a:lvl1pPr>
          </a:lstStyle>
          <a:p>
            <a:r>
              <a:rPr lang="en-US" altLang="zh-CN" dirty="0"/>
              <a:t>Historical, AMIP,  etc.</a:t>
            </a:r>
            <a:endParaRPr lang="zh-CN" altLang="en-US" dirty="0"/>
          </a:p>
        </p:txBody>
      </p:sp>
    </p:spTree>
    <p:extLst>
      <p:ext uri="{BB962C8B-B14F-4D97-AF65-F5344CB8AC3E}">
        <p14:creationId xmlns:p14="http://schemas.microsoft.com/office/powerpoint/2010/main" val="3922597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0" y="687070"/>
            <a:ext cx="12192965" cy="694056"/>
            <a:chOff x="0" y="623570"/>
            <a:chExt cx="12192965" cy="694056"/>
          </a:xfrm>
        </p:grpSpPr>
        <p:cxnSp>
          <p:nvCxnSpPr>
            <p:cNvPr id="27" name="直接连接符 26"/>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E529D196-3463-23BF-F1C9-89B7159A2E49}"/>
              </a:ext>
            </a:extLst>
          </p:cNvPr>
          <p:cNvGrpSpPr/>
          <p:nvPr/>
        </p:nvGrpSpPr>
        <p:grpSpPr>
          <a:xfrm>
            <a:off x="625262" y="302189"/>
            <a:ext cx="3975100" cy="656661"/>
            <a:chOff x="7192010" y="1640849"/>
            <a:chExt cx="3975100" cy="656661"/>
          </a:xfrm>
        </p:grpSpPr>
        <p:sp>
          <p:nvSpPr>
            <p:cNvPr id="57" name="文本框 56">
              <a:extLst>
                <a:ext uri="{FF2B5EF4-FFF2-40B4-BE49-F238E27FC236}">
                  <a16:creationId xmlns:a16="http://schemas.microsoft.com/office/drawing/2014/main" id="{7B12151B-61D8-01D1-71E4-73C4BAF2912B}"/>
                </a:ext>
              </a:extLst>
            </p:cNvPr>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Data Access</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58" name="文本框 57">
              <a:extLst>
                <a:ext uri="{FF2B5EF4-FFF2-40B4-BE49-F238E27FC236}">
                  <a16:creationId xmlns:a16="http://schemas.microsoft.com/office/drawing/2014/main" id="{02E4D327-1649-E800-531A-CB73F415D98D}"/>
                </a:ext>
              </a:extLst>
            </p:cNvPr>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lang="zh-CN" altLang="en-US" sz="1100" dirty="0">
                  <a:solidFill>
                    <a:prstClr val="white"/>
                  </a:solidFill>
                  <a:cs typeface="+mn-ea"/>
                  <a:sym typeface="+mn-lt"/>
                </a:rPr>
                <a:t>数据访问</a:t>
              </a:r>
              <a:endParaRPr kumimoji="0" lang="en-US" altLang="zh-CN" sz="1100" b="0" i="0" u="none" strike="noStrike" kern="1200" cap="none" spc="0" normalizeH="0" baseline="0" noProof="0" dirty="0">
                <a:ln>
                  <a:noFill/>
                </a:ln>
                <a:solidFill>
                  <a:prstClr val="white"/>
                </a:solidFill>
                <a:effectLst/>
                <a:uLnTx/>
                <a:uFillTx/>
                <a:cs typeface="+mn-ea"/>
                <a:sym typeface="+mn-lt"/>
              </a:endParaRPr>
            </a:p>
          </p:txBody>
        </p:sp>
      </p:grpSp>
      <p:pic>
        <p:nvPicPr>
          <p:cNvPr id="18" name="图片 17">
            <a:extLst>
              <a:ext uri="{FF2B5EF4-FFF2-40B4-BE49-F238E27FC236}">
                <a16:creationId xmlns:a16="http://schemas.microsoft.com/office/drawing/2014/main" id="{F7BA6EC5-4F93-E441-0A22-5F222BAF0129}"/>
              </a:ext>
            </a:extLst>
          </p:cNvPr>
          <p:cNvPicPr>
            <a:picLocks noChangeAspect="1"/>
          </p:cNvPicPr>
          <p:nvPr/>
        </p:nvPicPr>
        <p:blipFill>
          <a:blip r:embed="rId3"/>
          <a:stretch>
            <a:fillRect/>
          </a:stretch>
        </p:blipFill>
        <p:spPr>
          <a:xfrm>
            <a:off x="1662906" y="1438695"/>
            <a:ext cx="8377070" cy="5238743"/>
          </a:xfrm>
          <a:prstGeom prst="rect">
            <a:avLst/>
          </a:prstGeom>
        </p:spPr>
      </p:pic>
    </p:spTree>
    <p:extLst>
      <p:ext uri="{BB962C8B-B14F-4D97-AF65-F5344CB8AC3E}">
        <p14:creationId xmlns:p14="http://schemas.microsoft.com/office/powerpoint/2010/main" val="3258221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0" y="687070"/>
            <a:ext cx="12192965" cy="694056"/>
            <a:chOff x="0" y="623570"/>
            <a:chExt cx="12192965" cy="694056"/>
          </a:xfrm>
        </p:grpSpPr>
        <p:cxnSp>
          <p:nvCxnSpPr>
            <p:cNvPr id="27" name="直接连接符 26"/>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E529D196-3463-23BF-F1C9-89B7159A2E49}"/>
              </a:ext>
            </a:extLst>
          </p:cNvPr>
          <p:cNvGrpSpPr/>
          <p:nvPr/>
        </p:nvGrpSpPr>
        <p:grpSpPr>
          <a:xfrm>
            <a:off x="625262" y="302189"/>
            <a:ext cx="3975100" cy="656661"/>
            <a:chOff x="7192010" y="1640849"/>
            <a:chExt cx="3975100" cy="656661"/>
          </a:xfrm>
        </p:grpSpPr>
        <p:sp>
          <p:nvSpPr>
            <p:cNvPr id="57" name="文本框 56">
              <a:extLst>
                <a:ext uri="{FF2B5EF4-FFF2-40B4-BE49-F238E27FC236}">
                  <a16:creationId xmlns:a16="http://schemas.microsoft.com/office/drawing/2014/main" id="{7B12151B-61D8-01D1-71E4-73C4BAF2912B}"/>
                </a:ext>
              </a:extLst>
            </p:cNvPr>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Data Access</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58" name="文本框 57">
              <a:extLst>
                <a:ext uri="{FF2B5EF4-FFF2-40B4-BE49-F238E27FC236}">
                  <a16:creationId xmlns:a16="http://schemas.microsoft.com/office/drawing/2014/main" id="{02E4D327-1649-E800-531A-CB73F415D98D}"/>
                </a:ext>
              </a:extLst>
            </p:cNvPr>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lang="zh-CN" altLang="en-US" sz="1100" dirty="0">
                  <a:solidFill>
                    <a:prstClr val="white"/>
                  </a:solidFill>
                  <a:cs typeface="+mn-ea"/>
                  <a:sym typeface="+mn-lt"/>
                </a:rPr>
                <a:t>数据访问</a:t>
              </a:r>
              <a:endParaRPr kumimoji="0" lang="en-US" altLang="zh-CN" sz="1100" b="0" i="0" u="none" strike="noStrike" kern="1200" cap="none" spc="0" normalizeH="0" baseline="0" noProof="0" dirty="0">
                <a:ln>
                  <a:noFill/>
                </a:ln>
                <a:solidFill>
                  <a:prstClr val="white"/>
                </a:solidFill>
                <a:effectLst/>
                <a:uLnTx/>
                <a:uFillTx/>
                <a:cs typeface="+mn-ea"/>
                <a:sym typeface="+mn-lt"/>
              </a:endParaRPr>
            </a:p>
          </p:txBody>
        </p:sp>
      </p:grpSp>
      <p:sp>
        <p:nvSpPr>
          <p:cNvPr id="20" name="文本框 19">
            <a:extLst>
              <a:ext uri="{FF2B5EF4-FFF2-40B4-BE49-F238E27FC236}">
                <a16:creationId xmlns:a16="http://schemas.microsoft.com/office/drawing/2014/main" id="{26E3CF3B-A57D-3758-EB1B-9C6BCC22732C}"/>
              </a:ext>
            </a:extLst>
          </p:cNvPr>
          <p:cNvSpPr txBox="1"/>
          <p:nvPr/>
        </p:nvSpPr>
        <p:spPr>
          <a:xfrm>
            <a:off x="852971" y="1265698"/>
            <a:ext cx="9439951" cy="338554"/>
          </a:xfrm>
          <a:prstGeom prst="rect">
            <a:avLst/>
          </a:prstGeom>
          <a:noFill/>
        </p:spPr>
        <p:txBody>
          <a:bodyPr wrap="square">
            <a:spAutoFit/>
          </a:bodyPr>
          <a:lstStyle>
            <a:defPPr>
              <a:defRPr lang="zh-CN"/>
            </a:defPPr>
            <a:lvl1pPr>
              <a:defRPr sz="1600">
                <a:solidFill>
                  <a:schemeClr val="bg1"/>
                </a:solidFill>
              </a:defRPr>
            </a:lvl1pPr>
          </a:lstStyle>
          <a:p>
            <a:r>
              <a:rPr lang="en-US" altLang="zh-CN" dirty="0"/>
              <a:t>https://data.ceda.ac.uk/badc/cmip6/data/CMIP6/ScenarioMIP/CSIRO-ARCCSS/ACCESS-CM2/ssp245</a:t>
            </a:r>
            <a:endParaRPr lang="zh-CN" altLang="en-US" dirty="0"/>
          </a:p>
        </p:txBody>
      </p:sp>
      <p:pic>
        <p:nvPicPr>
          <p:cNvPr id="5" name="图片 4">
            <a:extLst>
              <a:ext uri="{FF2B5EF4-FFF2-40B4-BE49-F238E27FC236}">
                <a16:creationId xmlns:a16="http://schemas.microsoft.com/office/drawing/2014/main" id="{28F7F5DC-00C2-7042-4011-66F25A9C6D84}"/>
              </a:ext>
            </a:extLst>
          </p:cNvPr>
          <p:cNvPicPr>
            <a:picLocks noChangeAspect="1"/>
          </p:cNvPicPr>
          <p:nvPr/>
        </p:nvPicPr>
        <p:blipFill>
          <a:blip r:embed="rId3"/>
          <a:stretch>
            <a:fillRect/>
          </a:stretch>
        </p:blipFill>
        <p:spPr>
          <a:xfrm>
            <a:off x="852971" y="1750184"/>
            <a:ext cx="9397672" cy="4805627"/>
          </a:xfrm>
          <a:prstGeom prst="rect">
            <a:avLst/>
          </a:prstGeom>
        </p:spPr>
      </p:pic>
    </p:spTree>
    <p:extLst>
      <p:ext uri="{BB962C8B-B14F-4D97-AF65-F5344CB8AC3E}">
        <p14:creationId xmlns:p14="http://schemas.microsoft.com/office/powerpoint/2010/main" val="1014621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BC38ADB-423C-4F98-8940-3B95E4262EC7}"/>
              </a:ext>
            </a:extLst>
          </p:cNvPr>
          <p:cNvPicPr>
            <a:picLocks noChangeAspect="1"/>
          </p:cNvPicPr>
          <p:nvPr/>
        </p:nvPicPr>
        <p:blipFill>
          <a:blip r:embed="rId2"/>
          <a:stretch>
            <a:fillRect/>
          </a:stretch>
        </p:blipFill>
        <p:spPr>
          <a:xfrm>
            <a:off x="2387243" y="900619"/>
            <a:ext cx="9566456" cy="4657750"/>
          </a:xfrm>
          <a:prstGeom prst="rect">
            <a:avLst/>
          </a:prstGeom>
        </p:spPr>
      </p:pic>
    </p:spTree>
    <p:extLst>
      <p:ext uri="{BB962C8B-B14F-4D97-AF65-F5344CB8AC3E}">
        <p14:creationId xmlns:p14="http://schemas.microsoft.com/office/powerpoint/2010/main" val="2911042553"/>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4222" y="2007993"/>
            <a:ext cx="7373150" cy="1685735"/>
            <a:chOff x="624222" y="2007993"/>
            <a:chExt cx="7373150" cy="1685735"/>
          </a:xfrm>
        </p:grpSpPr>
        <p:sp>
          <p:nvSpPr>
            <p:cNvPr id="9" name="PA_矩形 6"/>
            <p:cNvSpPr/>
            <p:nvPr>
              <p:custDataLst>
                <p:tags r:id="rId1"/>
              </p:custDataLst>
            </p:nvPr>
          </p:nvSpPr>
          <p:spPr>
            <a:xfrm rot="2700000">
              <a:off x="4245793" y="3520948"/>
              <a:ext cx="172780" cy="172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cxnSp>
          <p:nvCxnSpPr>
            <p:cNvPr id="10" name="PA_直接连接符 8"/>
            <p:cNvCxnSpPr/>
            <p:nvPr>
              <p:custDataLst>
                <p:tags r:id="rId2"/>
              </p:custDataLst>
            </p:nvPr>
          </p:nvCxnSpPr>
          <p:spPr>
            <a:xfrm flipH="1">
              <a:off x="2726971" y="3607338"/>
              <a:ext cx="1367849" cy="0"/>
            </a:xfrm>
            <a:prstGeom prst="line">
              <a:avLst/>
            </a:prstGeom>
            <a:solidFill>
              <a:schemeClr val="bg1"/>
            </a:solidFill>
            <a:ln>
              <a:gradFill flip="none" rotWithShape="1">
                <a:gsLst>
                  <a:gs pos="0">
                    <a:schemeClr val="accent1">
                      <a:lumMod val="5000"/>
                      <a:lumOff val="9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 name="PA_直接连接符 9"/>
            <p:cNvCxnSpPr/>
            <p:nvPr>
              <p:custDataLst>
                <p:tags r:id="rId3"/>
              </p:custDataLst>
            </p:nvPr>
          </p:nvCxnSpPr>
          <p:spPr>
            <a:xfrm flipH="1">
              <a:off x="4584367" y="3607338"/>
              <a:ext cx="1310256" cy="0"/>
            </a:xfrm>
            <a:prstGeom prst="line">
              <a:avLst/>
            </a:prstGeom>
            <a:solidFill>
              <a:schemeClr val="bg1"/>
            </a:solidFill>
            <a:ln>
              <a:gradFill flip="none" rotWithShape="1">
                <a:gsLst>
                  <a:gs pos="100000">
                    <a:schemeClr val="accent1">
                      <a:lumMod val="5000"/>
                      <a:lumOff val="95000"/>
                    </a:schemeClr>
                  </a:gs>
                  <a:gs pos="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24222" y="2403143"/>
              <a:ext cx="7373150" cy="1015663"/>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6000" spc="100" dirty="0">
                  <a:solidFill>
                    <a:prstClr val="white"/>
                  </a:solidFill>
                  <a:effectLst>
                    <a:outerShdw blurRad="88900" dist="50800" dir="2700000" algn="tl" rotWithShape="0">
                      <a:prstClr val="black">
                        <a:alpha val="65000"/>
                      </a:prstClr>
                    </a:outerShdw>
                  </a:effectLst>
                  <a:cs typeface="+mn-ea"/>
                  <a:sym typeface="+mn-lt"/>
                </a:rPr>
                <a:t>感谢您的聆听</a:t>
              </a:r>
              <a:endParaRPr kumimoji="0" lang="zh-CN" altLang="en-US" sz="6000" b="0" i="0" u="none" strike="noStrike" kern="1200" cap="none" spc="100" normalizeH="0" baseline="0" noProof="0" dirty="0">
                <a:ln>
                  <a:noFill/>
                </a:ln>
                <a:solidFill>
                  <a:prstClr val="white"/>
                </a:solidFill>
                <a:effectLst>
                  <a:outerShdw blurRad="88900" dist="50800" dir="2700000" algn="tl" rotWithShape="0">
                    <a:prstClr val="black">
                      <a:alpha val="65000"/>
                    </a:prstClr>
                  </a:outerShdw>
                </a:effectLst>
                <a:uLnTx/>
                <a:uFillTx/>
                <a:cs typeface="+mn-ea"/>
                <a:sym typeface="+mn-lt"/>
              </a:endParaRPr>
            </a:p>
          </p:txBody>
        </p:sp>
        <p:sp>
          <p:nvSpPr>
            <p:cNvPr id="13" name="文本框 12"/>
            <p:cNvSpPr txBox="1"/>
            <p:nvPr/>
          </p:nvSpPr>
          <p:spPr>
            <a:xfrm>
              <a:off x="2796761" y="2007993"/>
              <a:ext cx="3028072" cy="40011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grpSp>
      <p:sp>
        <p:nvSpPr>
          <p:cNvPr id="3" name="矩形 2"/>
          <p:cNvSpPr/>
          <p:nvPr/>
        </p:nvSpPr>
        <p:spPr>
          <a:xfrm>
            <a:off x="1882289" y="4668399"/>
            <a:ext cx="4655441" cy="400110"/>
          </a:xfrm>
          <a:prstGeom prst="rect">
            <a:avLst/>
          </a:prstGeom>
        </p:spPr>
        <p:txBody>
          <a:bodyPr wrap="none">
            <a:spAutoFit/>
          </a:bodyPr>
          <a:lstStyle/>
          <a:p>
            <a:pPr algn="ctr"/>
            <a:r>
              <a:rPr lang="zh-CN" altLang="en-US" sz="2000" dirty="0">
                <a:solidFill>
                  <a:schemeClr val="bg1"/>
                </a:solidFill>
                <a:cs typeface="+mn-ea"/>
                <a:sym typeface="+mn-lt"/>
              </a:rPr>
              <a:t>汇报时间：</a:t>
            </a:r>
            <a:r>
              <a:rPr lang="en-US" altLang="zh-CN" sz="2000" dirty="0">
                <a:solidFill>
                  <a:schemeClr val="bg1"/>
                </a:solidFill>
                <a:cs typeface="+mn-ea"/>
                <a:sym typeface="+mn-lt"/>
              </a:rPr>
              <a:t>2022</a:t>
            </a:r>
            <a:r>
              <a:rPr lang="zh-CN" altLang="en-US" sz="2000" dirty="0">
                <a:solidFill>
                  <a:schemeClr val="bg1"/>
                </a:solidFill>
                <a:cs typeface="+mn-ea"/>
                <a:sym typeface="+mn-lt"/>
              </a:rPr>
              <a:t>年</a:t>
            </a:r>
            <a:r>
              <a:rPr lang="en-US" altLang="zh-CN" sz="2000" dirty="0">
                <a:solidFill>
                  <a:schemeClr val="bg1"/>
                </a:solidFill>
                <a:cs typeface="+mn-ea"/>
                <a:sym typeface="+mn-lt"/>
              </a:rPr>
              <a:t>6</a:t>
            </a:r>
            <a:r>
              <a:rPr lang="zh-CN" altLang="en-US" sz="2000" dirty="0">
                <a:solidFill>
                  <a:schemeClr val="bg1"/>
                </a:solidFill>
                <a:cs typeface="+mn-ea"/>
                <a:sym typeface="+mn-lt"/>
              </a:rPr>
              <a:t>月      汇报人：张航</a:t>
            </a:r>
          </a:p>
        </p:txBody>
      </p:sp>
    </p:spTree>
    <p:extLst>
      <p:ext uri="{BB962C8B-B14F-4D97-AF65-F5344CB8AC3E}">
        <p14:creationId xmlns:p14="http://schemas.microsoft.com/office/powerpoint/2010/main" val="1842977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11" name="文本框 10"/>
          <p:cNvSpPr txBox="1"/>
          <p:nvPr/>
        </p:nvSpPr>
        <p:spPr>
          <a:xfrm>
            <a:off x="5319986" y="2105321"/>
            <a:ext cx="1552027" cy="70788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cs typeface="+mn-ea"/>
                <a:sym typeface="+mn-lt"/>
              </a:rPr>
              <a:t>ERA5</a:t>
            </a:r>
            <a:endParaRPr kumimoji="0" lang="zh-CN" altLang="en-US" sz="4000" b="1" i="0" u="none" strike="noStrike" kern="1200" cap="none" spc="0" normalizeH="0" baseline="0" noProof="0" dirty="0">
              <a:ln>
                <a:noFill/>
              </a:ln>
              <a:solidFill>
                <a:prstClr val="white"/>
              </a:solidFill>
              <a:effectLst/>
              <a:uLnTx/>
              <a:uFillTx/>
              <a:cs typeface="+mn-ea"/>
              <a:sym typeface="+mn-lt"/>
            </a:endParaRPr>
          </a:p>
        </p:txBody>
      </p:sp>
      <p:sp>
        <p:nvSpPr>
          <p:cNvPr id="12" name="文本框 11"/>
          <p:cNvSpPr txBox="1"/>
          <p:nvPr/>
        </p:nvSpPr>
        <p:spPr>
          <a:xfrm>
            <a:off x="3867150" y="2789751"/>
            <a:ext cx="4457700" cy="64633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cs typeface="+mn-ea"/>
                <a:sym typeface="+mn-lt"/>
              </a:rPr>
              <a:t>全球历史气象数据</a:t>
            </a:r>
          </a:p>
        </p:txBody>
      </p:sp>
    </p:spTree>
    <p:extLst>
      <p:ext uri="{BB962C8B-B14F-4D97-AF65-F5344CB8AC3E}">
        <p14:creationId xmlns:p14="http://schemas.microsoft.com/office/powerpoint/2010/main" val="2290757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1F5B8F01-D121-9B11-06A1-673679460033}"/>
              </a:ext>
            </a:extLst>
          </p:cNvPr>
          <p:cNvGrpSpPr/>
          <p:nvPr/>
        </p:nvGrpSpPr>
        <p:grpSpPr>
          <a:xfrm>
            <a:off x="468713" y="5288044"/>
            <a:ext cx="11372562" cy="1010368"/>
            <a:chOff x="241873" y="5463486"/>
            <a:chExt cx="11372562" cy="1010368"/>
          </a:xfrm>
        </p:grpSpPr>
        <p:pic>
          <p:nvPicPr>
            <p:cNvPr id="19" name="图片 18">
              <a:extLst>
                <a:ext uri="{FF2B5EF4-FFF2-40B4-BE49-F238E27FC236}">
                  <a16:creationId xmlns:a16="http://schemas.microsoft.com/office/drawing/2014/main" id="{2A925EA7-5B72-EF75-7726-5E1372796621}"/>
                </a:ext>
              </a:extLst>
            </p:cNvPr>
            <p:cNvPicPr>
              <a:picLocks noChangeAspect="1"/>
            </p:cNvPicPr>
            <p:nvPr/>
          </p:nvPicPr>
          <p:blipFill>
            <a:blip r:embed="rId2"/>
            <a:stretch>
              <a:fillRect/>
            </a:stretch>
          </p:blipFill>
          <p:spPr>
            <a:xfrm>
              <a:off x="241873" y="5463486"/>
              <a:ext cx="5498199" cy="1010368"/>
            </a:xfrm>
            <a:prstGeom prst="rect">
              <a:avLst/>
            </a:prstGeom>
          </p:spPr>
        </p:pic>
        <p:pic>
          <p:nvPicPr>
            <p:cNvPr id="21" name="图片 20">
              <a:extLst>
                <a:ext uri="{FF2B5EF4-FFF2-40B4-BE49-F238E27FC236}">
                  <a16:creationId xmlns:a16="http://schemas.microsoft.com/office/drawing/2014/main" id="{D43EA5BB-CE34-2DB3-D85B-96E5FD33B15B}"/>
                </a:ext>
              </a:extLst>
            </p:cNvPr>
            <p:cNvPicPr>
              <a:picLocks noChangeAspect="1"/>
            </p:cNvPicPr>
            <p:nvPr/>
          </p:nvPicPr>
          <p:blipFill>
            <a:blip r:embed="rId3"/>
            <a:stretch>
              <a:fillRect/>
            </a:stretch>
          </p:blipFill>
          <p:spPr>
            <a:xfrm>
              <a:off x="6096000" y="5463486"/>
              <a:ext cx="5518435" cy="1010368"/>
            </a:xfrm>
            <a:prstGeom prst="rect">
              <a:avLst/>
            </a:prstGeom>
          </p:spPr>
        </p:pic>
      </p:grpSp>
      <p:grpSp>
        <p:nvGrpSpPr>
          <p:cNvPr id="30" name="组合 29">
            <a:extLst>
              <a:ext uri="{FF2B5EF4-FFF2-40B4-BE49-F238E27FC236}">
                <a16:creationId xmlns:a16="http://schemas.microsoft.com/office/drawing/2014/main" id="{7681F23D-2145-7B94-7D18-0B46532E3ED0}"/>
              </a:ext>
            </a:extLst>
          </p:cNvPr>
          <p:cNvGrpSpPr/>
          <p:nvPr/>
        </p:nvGrpSpPr>
        <p:grpSpPr>
          <a:xfrm>
            <a:off x="1362632" y="292430"/>
            <a:ext cx="8754879" cy="4508060"/>
            <a:chOff x="241873" y="280632"/>
            <a:chExt cx="8754879" cy="4508060"/>
          </a:xfrm>
        </p:grpSpPr>
        <p:pic>
          <p:nvPicPr>
            <p:cNvPr id="9" name="图片 8">
              <a:extLst>
                <a:ext uri="{FF2B5EF4-FFF2-40B4-BE49-F238E27FC236}">
                  <a16:creationId xmlns:a16="http://schemas.microsoft.com/office/drawing/2014/main" id="{817F57E6-D92B-894E-5A3C-9182EE3A27C7}"/>
                </a:ext>
              </a:extLst>
            </p:cNvPr>
            <p:cNvPicPr>
              <a:picLocks noChangeAspect="1"/>
            </p:cNvPicPr>
            <p:nvPr/>
          </p:nvPicPr>
          <p:blipFill>
            <a:blip r:embed="rId4"/>
            <a:stretch>
              <a:fillRect/>
            </a:stretch>
          </p:blipFill>
          <p:spPr>
            <a:xfrm>
              <a:off x="241874" y="280632"/>
              <a:ext cx="5114741" cy="938019"/>
            </a:xfrm>
            <a:prstGeom prst="rect">
              <a:avLst/>
            </a:prstGeom>
          </p:spPr>
        </p:pic>
        <p:pic>
          <p:nvPicPr>
            <p:cNvPr id="11" name="图片 10">
              <a:extLst>
                <a:ext uri="{FF2B5EF4-FFF2-40B4-BE49-F238E27FC236}">
                  <a16:creationId xmlns:a16="http://schemas.microsoft.com/office/drawing/2014/main" id="{6ACD7CE4-813B-ECF9-BD7F-3B4B5C065F55}"/>
                </a:ext>
              </a:extLst>
            </p:cNvPr>
            <p:cNvPicPr>
              <a:picLocks noChangeAspect="1"/>
            </p:cNvPicPr>
            <p:nvPr/>
          </p:nvPicPr>
          <p:blipFill>
            <a:blip r:embed="rId5"/>
            <a:stretch>
              <a:fillRect/>
            </a:stretch>
          </p:blipFill>
          <p:spPr>
            <a:xfrm>
              <a:off x="241873" y="1394514"/>
              <a:ext cx="5114741" cy="943435"/>
            </a:xfrm>
            <a:prstGeom prst="rect">
              <a:avLst/>
            </a:prstGeom>
          </p:spPr>
        </p:pic>
        <p:pic>
          <p:nvPicPr>
            <p:cNvPr id="13" name="图片 12">
              <a:extLst>
                <a:ext uri="{FF2B5EF4-FFF2-40B4-BE49-F238E27FC236}">
                  <a16:creationId xmlns:a16="http://schemas.microsoft.com/office/drawing/2014/main" id="{85D81C3A-9F36-835F-42C8-CA1DC5D54602}"/>
                </a:ext>
              </a:extLst>
            </p:cNvPr>
            <p:cNvPicPr>
              <a:picLocks noChangeAspect="1"/>
            </p:cNvPicPr>
            <p:nvPr/>
          </p:nvPicPr>
          <p:blipFill>
            <a:blip r:embed="rId6"/>
            <a:stretch>
              <a:fillRect/>
            </a:stretch>
          </p:blipFill>
          <p:spPr>
            <a:xfrm>
              <a:off x="241873" y="2560017"/>
              <a:ext cx="5114741" cy="954795"/>
            </a:xfrm>
            <a:prstGeom prst="rect">
              <a:avLst/>
            </a:prstGeom>
          </p:spPr>
        </p:pic>
        <p:pic>
          <p:nvPicPr>
            <p:cNvPr id="17" name="图片 16">
              <a:extLst>
                <a:ext uri="{FF2B5EF4-FFF2-40B4-BE49-F238E27FC236}">
                  <a16:creationId xmlns:a16="http://schemas.microsoft.com/office/drawing/2014/main" id="{CE816432-F7B4-22C4-D637-766B0DE3CFEE}"/>
                </a:ext>
              </a:extLst>
            </p:cNvPr>
            <p:cNvPicPr>
              <a:picLocks noChangeAspect="1"/>
            </p:cNvPicPr>
            <p:nvPr/>
          </p:nvPicPr>
          <p:blipFill>
            <a:blip r:embed="rId7"/>
            <a:stretch>
              <a:fillRect/>
            </a:stretch>
          </p:blipFill>
          <p:spPr>
            <a:xfrm>
              <a:off x="241873" y="3679315"/>
              <a:ext cx="5114741" cy="1109377"/>
            </a:xfrm>
            <a:prstGeom prst="rect">
              <a:avLst/>
            </a:prstGeom>
          </p:spPr>
        </p:pic>
        <p:pic>
          <p:nvPicPr>
            <p:cNvPr id="23" name="图片 22">
              <a:extLst>
                <a:ext uri="{FF2B5EF4-FFF2-40B4-BE49-F238E27FC236}">
                  <a16:creationId xmlns:a16="http://schemas.microsoft.com/office/drawing/2014/main" id="{C56B6DF8-F5C0-2A47-0F3D-527C3AD0F132}"/>
                </a:ext>
              </a:extLst>
            </p:cNvPr>
            <p:cNvPicPr>
              <a:picLocks noChangeAspect="1"/>
            </p:cNvPicPr>
            <p:nvPr/>
          </p:nvPicPr>
          <p:blipFill>
            <a:blip r:embed="rId8"/>
            <a:stretch>
              <a:fillRect/>
            </a:stretch>
          </p:blipFill>
          <p:spPr>
            <a:xfrm>
              <a:off x="5509997" y="1392064"/>
              <a:ext cx="3486755" cy="789329"/>
            </a:xfrm>
            <a:prstGeom prst="rect">
              <a:avLst/>
            </a:prstGeom>
          </p:spPr>
        </p:pic>
        <p:pic>
          <p:nvPicPr>
            <p:cNvPr id="25" name="图片 24">
              <a:extLst>
                <a:ext uri="{FF2B5EF4-FFF2-40B4-BE49-F238E27FC236}">
                  <a16:creationId xmlns:a16="http://schemas.microsoft.com/office/drawing/2014/main" id="{61797B49-4538-4439-F4D6-E0D893DE4F95}"/>
                </a:ext>
              </a:extLst>
            </p:cNvPr>
            <p:cNvPicPr>
              <a:picLocks noChangeAspect="1"/>
            </p:cNvPicPr>
            <p:nvPr/>
          </p:nvPicPr>
          <p:blipFill>
            <a:blip r:embed="rId9"/>
            <a:stretch>
              <a:fillRect/>
            </a:stretch>
          </p:blipFill>
          <p:spPr>
            <a:xfrm>
              <a:off x="5509997" y="328393"/>
              <a:ext cx="3474911" cy="776875"/>
            </a:xfrm>
            <a:prstGeom prst="rect">
              <a:avLst/>
            </a:prstGeom>
          </p:spPr>
        </p:pic>
        <p:pic>
          <p:nvPicPr>
            <p:cNvPr id="27" name="图片 26">
              <a:extLst>
                <a:ext uri="{FF2B5EF4-FFF2-40B4-BE49-F238E27FC236}">
                  <a16:creationId xmlns:a16="http://schemas.microsoft.com/office/drawing/2014/main" id="{1E484570-7BBD-9BA9-2DAC-16911E8834A6}"/>
                </a:ext>
              </a:extLst>
            </p:cNvPr>
            <p:cNvPicPr>
              <a:picLocks noChangeAspect="1"/>
            </p:cNvPicPr>
            <p:nvPr/>
          </p:nvPicPr>
          <p:blipFill>
            <a:blip r:embed="rId10"/>
            <a:stretch>
              <a:fillRect/>
            </a:stretch>
          </p:blipFill>
          <p:spPr>
            <a:xfrm>
              <a:off x="5509997" y="3679315"/>
              <a:ext cx="3474911" cy="772941"/>
            </a:xfrm>
            <a:prstGeom prst="rect">
              <a:avLst/>
            </a:prstGeom>
          </p:spPr>
        </p:pic>
        <p:pic>
          <p:nvPicPr>
            <p:cNvPr id="29" name="图片 28">
              <a:extLst>
                <a:ext uri="{FF2B5EF4-FFF2-40B4-BE49-F238E27FC236}">
                  <a16:creationId xmlns:a16="http://schemas.microsoft.com/office/drawing/2014/main" id="{B36AB80D-44D5-A565-2C1B-CB94A42AE694}"/>
                </a:ext>
              </a:extLst>
            </p:cNvPr>
            <p:cNvPicPr>
              <a:picLocks noChangeAspect="1"/>
            </p:cNvPicPr>
            <p:nvPr/>
          </p:nvPicPr>
          <p:blipFill>
            <a:blip r:embed="rId11"/>
            <a:stretch>
              <a:fillRect/>
            </a:stretch>
          </p:blipFill>
          <p:spPr>
            <a:xfrm>
              <a:off x="5509997" y="2558353"/>
              <a:ext cx="3451123" cy="789329"/>
            </a:xfrm>
            <a:prstGeom prst="rect">
              <a:avLst/>
            </a:prstGeom>
          </p:spPr>
        </p:pic>
      </p:grpSp>
    </p:spTree>
    <p:extLst>
      <p:ext uri="{BB962C8B-B14F-4D97-AF65-F5344CB8AC3E}">
        <p14:creationId xmlns:p14="http://schemas.microsoft.com/office/powerpoint/2010/main" val="253599378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06900" y="2401888"/>
            <a:ext cx="3429000" cy="3179762"/>
            <a:chOff x="4406900" y="2401888"/>
            <a:chExt cx="3429000" cy="3179762"/>
          </a:xfrm>
        </p:grpSpPr>
        <p:sp>
          <p:nvSpPr>
            <p:cNvPr id="11269" name="任意多边形 16"/>
            <p:cNvSpPr>
              <a:spLocks noChangeArrowheads="1"/>
            </p:cNvSpPr>
            <p:nvPr/>
          </p:nvSpPr>
          <p:spPr bwMode="auto">
            <a:xfrm rot="2796417">
              <a:off x="5012532" y="2251869"/>
              <a:ext cx="1143000" cy="1443037"/>
            </a:xfrm>
            <a:custGeom>
              <a:avLst/>
              <a:gdLst>
                <a:gd name="T0" fmla="*/ 85965 w 1997680"/>
                <a:gd name="T1" fmla="*/ 471208 h 2524712"/>
                <a:gd name="T2" fmla="*/ 531923 w 1997680"/>
                <a:gd name="T3" fmla="*/ 0 h 2524712"/>
                <a:gd name="T4" fmla="*/ 732573 w 1997680"/>
                <a:gd name="T5" fmla="*/ 189500 h 2524712"/>
                <a:gd name="T6" fmla="*/ 947302 w 1997680"/>
                <a:gd name="T7" fmla="*/ 392298 h 2524712"/>
                <a:gd name="T8" fmla="*/ 1143000 w 1997680"/>
                <a:gd name="T9" fmla="*/ 577122 h 2524712"/>
                <a:gd name="T10" fmla="*/ 966969 w 1997680"/>
                <a:gd name="T11" fmla="*/ 763120 h 2524712"/>
                <a:gd name="T12" fmla="*/ 967995 w 1997680"/>
                <a:gd name="T13" fmla="*/ 764089 h 2524712"/>
                <a:gd name="T14" fmla="*/ 953499 w 1997680"/>
                <a:gd name="T15" fmla="*/ 782868 h 2524712"/>
                <a:gd name="T16" fmla="*/ 933465 w 1997680"/>
                <a:gd name="T17" fmla="*/ 934834 h 2524712"/>
                <a:gd name="T18" fmla="*/ 934391 w 1997680"/>
                <a:gd name="T19" fmla="*/ 937169 h 2524712"/>
                <a:gd name="T20" fmla="*/ 933999 w 1997680"/>
                <a:gd name="T21" fmla="*/ 937289 h 2524712"/>
                <a:gd name="T22" fmla="*/ 1013097 w 1997680"/>
                <a:gd name="T23" fmla="*/ 1196770 h 2524712"/>
                <a:gd name="T24" fmla="*/ 203517 w 1997680"/>
                <a:gd name="T25" fmla="*/ 1443037 h 2524712"/>
                <a:gd name="T26" fmla="*/ 17510 w 1997680"/>
                <a:gd name="T27" fmla="*/ 832834 h 2524712"/>
                <a:gd name="T28" fmla="*/ 18324 w 1997680"/>
                <a:gd name="T29" fmla="*/ 832586 h 2524712"/>
                <a:gd name="T30" fmla="*/ 16402 w 1997680"/>
                <a:gd name="T31" fmla="*/ 827736 h 2524712"/>
                <a:gd name="T32" fmla="*/ 57997 w 1997680"/>
                <a:gd name="T33" fmla="*/ 512210 h 2524712"/>
                <a:gd name="T34" fmla="*/ 88095 w 1997680"/>
                <a:gd name="T35" fmla="*/ 473220 h 25247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97680"/>
                <a:gd name="T55" fmla="*/ 0 h 2524712"/>
                <a:gd name="T56" fmla="*/ 1997680 w 1997680"/>
                <a:gd name="T57" fmla="*/ 2524712 h 25247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97680" h="2524712">
                  <a:moveTo>
                    <a:pt x="150246" y="824418"/>
                  </a:moveTo>
                  <a:lnTo>
                    <a:pt x="929670" y="0"/>
                  </a:lnTo>
                  <a:lnTo>
                    <a:pt x="1280355" y="331546"/>
                  </a:lnTo>
                  <a:lnTo>
                    <a:pt x="1655649" y="686358"/>
                  </a:lnTo>
                  <a:lnTo>
                    <a:pt x="1997680" y="1009723"/>
                  </a:lnTo>
                  <a:lnTo>
                    <a:pt x="1690021" y="1335142"/>
                  </a:lnTo>
                  <a:lnTo>
                    <a:pt x="1691814" y="1336837"/>
                  </a:lnTo>
                  <a:lnTo>
                    <a:pt x="1666479" y="1369692"/>
                  </a:lnTo>
                  <a:cubicBezTo>
                    <a:pt x="1616466" y="1450265"/>
                    <a:pt x="1605036" y="1547518"/>
                    <a:pt x="1631465" y="1635569"/>
                  </a:cubicBezTo>
                  <a:lnTo>
                    <a:pt x="1633083" y="1639655"/>
                  </a:lnTo>
                  <a:lnTo>
                    <a:pt x="1632398" y="1639864"/>
                  </a:lnTo>
                  <a:lnTo>
                    <a:pt x="1770641" y="2093848"/>
                  </a:lnTo>
                  <a:lnTo>
                    <a:pt x="355698" y="2524712"/>
                  </a:lnTo>
                  <a:lnTo>
                    <a:pt x="30604" y="1457111"/>
                  </a:lnTo>
                  <a:lnTo>
                    <a:pt x="32026" y="1456678"/>
                  </a:lnTo>
                  <a:lnTo>
                    <a:pt x="28667" y="1448193"/>
                  </a:lnTo>
                  <a:cubicBezTo>
                    <a:pt x="-26207" y="1265374"/>
                    <a:pt x="-2477" y="1063448"/>
                    <a:pt x="101365" y="896153"/>
                  </a:cubicBezTo>
                  <a:lnTo>
                    <a:pt x="153968" y="827937"/>
                  </a:lnTo>
                  <a:lnTo>
                    <a:pt x="150246" y="824418"/>
                  </a:lnTo>
                  <a:close/>
                </a:path>
              </a:pathLst>
            </a:custGeom>
            <a:solidFill>
              <a:srgbClr val="FEFEFE">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cs typeface="+mn-ea"/>
                <a:sym typeface="+mn-lt"/>
              </a:endParaRPr>
            </a:p>
          </p:txBody>
        </p:sp>
        <p:sp>
          <p:nvSpPr>
            <p:cNvPr id="11270" name="任意多边形 17"/>
            <p:cNvSpPr>
              <a:spLocks noChangeArrowheads="1"/>
            </p:cNvSpPr>
            <p:nvPr/>
          </p:nvSpPr>
          <p:spPr bwMode="auto">
            <a:xfrm rot="18803583" flipH="1">
              <a:off x="6077744" y="2258219"/>
              <a:ext cx="1133475" cy="1443037"/>
            </a:xfrm>
            <a:custGeom>
              <a:avLst/>
              <a:gdLst>
                <a:gd name="T0" fmla="*/ 531440 w 1982833"/>
                <a:gd name="T1" fmla="*/ 0 h 2524712"/>
                <a:gd name="T2" fmla="*/ 85887 w 1982833"/>
                <a:gd name="T3" fmla="*/ 471208 h 2524712"/>
                <a:gd name="T4" fmla="*/ 88015 w 1982833"/>
                <a:gd name="T5" fmla="*/ 473220 h 2524712"/>
                <a:gd name="T6" fmla="*/ 57945 w 1982833"/>
                <a:gd name="T7" fmla="*/ 512210 h 2524712"/>
                <a:gd name="T8" fmla="*/ 16387 w 1982833"/>
                <a:gd name="T9" fmla="*/ 827736 h 2524712"/>
                <a:gd name="T10" fmla="*/ 18307 w 1982833"/>
                <a:gd name="T11" fmla="*/ 832586 h 2524712"/>
                <a:gd name="T12" fmla="*/ 17495 w 1982833"/>
                <a:gd name="T13" fmla="*/ 832834 h 2524712"/>
                <a:gd name="T14" fmla="*/ 203333 w 1982833"/>
                <a:gd name="T15" fmla="*/ 1443037 h 2524712"/>
                <a:gd name="T16" fmla="*/ 971612 w 1982833"/>
                <a:gd name="T17" fmla="*/ 1209121 h 2524712"/>
                <a:gd name="T18" fmla="*/ 895708 w 1982833"/>
                <a:gd name="T19" fmla="*/ 959889 h 2524712"/>
                <a:gd name="T20" fmla="*/ 896099 w 1982833"/>
                <a:gd name="T21" fmla="*/ 959769 h 2524712"/>
                <a:gd name="T22" fmla="*/ 895174 w 1982833"/>
                <a:gd name="T23" fmla="*/ 957433 h 2524712"/>
                <a:gd name="T24" fmla="*/ 915189 w 1982833"/>
                <a:gd name="T25" fmla="*/ 805468 h 2524712"/>
                <a:gd name="T26" fmla="*/ 929672 w 1982833"/>
                <a:gd name="T27" fmla="*/ 786689 h 2524712"/>
                <a:gd name="T28" fmla="*/ 928647 w 1982833"/>
                <a:gd name="T29" fmla="*/ 785720 h 2524712"/>
                <a:gd name="T30" fmla="*/ 1133475 w 1982833"/>
                <a:gd name="T31" fmla="*/ 569099 h 2524712"/>
                <a:gd name="T32" fmla="*/ 946442 w 1982833"/>
                <a:gd name="T33" fmla="*/ 392298 h 2524712"/>
                <a:gd name="T34" fmla="*/ 731908 w 1982833"/>
                <a:gd name="T35" fmla="*/ 189500 h 25247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82833"/>
                <a:gd name="T55" fmla="*/ 0 h 2524712"/>
                <a:gd name="T56" fmla="*/ 1982833 w 1982833"/>
                <a:gd name="T57" fmla="*/ 2524712 h 25247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82833" h="2524712">
                  <a:moveTo>
                    <a:pt x="929670" y="0"/>
                  </a:moveTo>
                  <a:lnTo>
                    <a:pt x="150246" y="824418"/>
                  </a:lnTo>
                  <a:lnTo>
                    <a:pt x="153968" y="827937"/>
                  </a:lnTo>
                  <a:lnTo>
                    <a:pt x="101365" y="896153"/>
                  </a:lnTo>
                  <a:cubicBezTo>
                    <a:pt x="-2477" y="1063448"/>
                    <a:pt x="-26207" y="1265374"/>
                    <a:pt x="28667" y="1448193"/>
                  </a:cubicBezTo>
                  <a:lnTo>
                    <a:pt x="32026" y="1456678"/>
                  </a:lnTo>
                  <a:lnTo>
                    <a:pt x="30604" y="1457111"/>
                  </a:lnTo>
                  <a:lnTo>
                    <a:pt x="355698" y="2524712"/>
                  </a:lnTo>
                  <a:lnTo>
                    <a:pt x="1699679" y="2115457"/>
                  </a:lnTo>
                  <a:lnTo>
                    <a:pt x="1566897" y="1679404"/>
                  </a:lnTo>
                  <a:lnTo>
                    <a:pt x="1567582" y="1679195"/>
                  </a:lnTo>
                  <a:lnTo>
                    <a:pt x="1565964" y="1675108"/>
                  </a:lnTo>
                  <a:cubicBezTo>
                    <a:pt x="1539535" y="1587058"/>
                    <a:pt x="1550964" y="1489806"/>
                    <a:pt x="1600977" y="1409232"/>
                  </a:cubicBezTo>
                  <a:lnTo>
                    <a:pt x="1626313" y="1376377"/>
                  </a:lnTo>
                  <a:lnTo>
                    <a:pt x="1624520" y="1374682"/>
                  </a:lnTo>
                  <a:lnTo>
                    <a:pt x="1982833" y="995685"/>
                  </a:lnTo>
                  <a:lnTo>
                    <a:pt x="1655649" y="686358"/>
                  </a:lnTo>
                  <a:lnTo>
                    <a:pt x="1280355" y="331546"/>
                  </a:lnTo>
                  <a:lnTo>
                    <a:pt x="929670" y="0"/>
                  </a:lnTo>
                  <a:close/>
                </a:path>
              </a:pathLst>
            </a:custGeom>
            <a:solidFill>
              <a:srgbClr val="FEFEFE">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cs typeface="+mn-ea"/>
                <a:sym typeface="+mn-lt"/>
              </a:endParaRPr>
            </a:p>
          </p:txBody>
        </p:sp>
        <p:sp>
          <p:nvSpPr>
            <p:cNvPr id="11271" name="任意多边形 18"/>
            <p:cNvSpPr>
              <a:spLocks noChangeArrowheads="1"/>
            </p:cNvSpPr>
            <p:nvPr/>
          </p:nvSpPr>
          <p:spPr bwMode="auto">
            <a:xfrm rot="-811666" flipH="1" flipV="1">
              <a:off x="6707188" y="3327400"/>
              <a:ext cx="1128712" cy="1443038"/>
            </a:xfrm>
            <a:custGeom>
              <a:avLst/>
              <a:gdLst>
                <a:gd name="T0" fmla="*/ 203331 w 1974521"/>
                <a:gd name="T1" fmla="*/ 1443038 h 2524712"/>
                <a:gd name="T2" fmla="*/ 17494 w 1974521"/>
                <a:gd name="T3" fmla="*/ 832834 h 2524712"/>
                <a:gd name="T4" fmla="*/ 18307 w 1974521"/>
                <a:gd name="T5" fmla="*/ 832587 h 2524712"/>
                <a:gd name="T6" fmla="*/ 16387 w 1974521"/>
                <a:gd name="T7" fmla="*/ 827737 h 2524712"/>
                <a:gd name="T8" fmla="*/ 57944 w 1974521"/>
                <a:gd name="T9" fmla="*/ 512210 h 2524712"/>
                <a:gd name="T10" fmla="*/ 88014 w 1974521"/>
                <a:gd name="T11" fmla="*/ 473220 h 2524712"/>
                <a:gd name="T12" fmla="*/ 85886 w 1974521"/>
                <a:gd name="T13" fmla="*/ 471209 h 2524712"/>
                <a:gd name="T14" fmla="*/ 531435 w 1974521"/>
                <a:gd name="T15" fmla="*/ 0 h 2524712"/>
                <a:gd name="T16" fmla="*/ 731900 w 1974521"/>
                <a:gd name="T17" fmla="*/ 189500 h 2524712"/>
                <a:gd name="T18" fmla="*/ 946433 w 1974521"/>
                <a:gd name="T19" fmla="*/ 392298 h 2524712"/>
                <a:gd name="T20" fmla="*/ 1128712 w 1974521"/>
                <a:gd name="T21" fmla="*/ 564608 h 2524712"/>
                <a:gd name="T22" fmla="*/ 931863 w 1974521"/>
                <a:gd name="T23" fmla="*/ 772794 h 2524712"/>
                <a:gd name="T24" fmla="*/ 932888 w 1974521"/>
                <a:gd name="T25" fmla="*/ 773762 h 2524712"/>
                <a:gd name="T26" fmla="*/ 918405 w 1974521"/>
                <a:gd name="T27" fmla="*/ 792541 h 2524712"/>
                <a:gd name="T28" fmla="*/ 898390 w 1974521"/>
                <a:gd name="T29" fmla="*/ 944507 h 2524712"/>
                <a:gd name="T30" fmla="*/ 899315 w 1974521"/>
                <a:gd name="T31" fmla="*/ 946843 h 2524712"/>
                <a:gd name="T32" fmla="*/ 898923 w 1974521"/>
                <a:gd name="T33" fmla="*/ 946962 h 2524712"/>
                <a:gd name="T34" fmla="*/ 978156 w 1974521"/>
                <a:gd name="T35" fmla="*/ 1207126 h 25247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74521"/>
                <a:gd name="T55" fmla="*/ 0 h 2524712"/>
                <a:gd name="T56" fmla="*/ 1974521 w 1974521"/>
                <a:gd name="T57" fmla="*/ 2524712 h 25247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74521" h="2524712">
                  <a:moveTo>
                    <a:pt x="355698" y="2524712"/>
                  </a:moveTo>
                  <a:lnTo>
                    <a:pt x="30604" y="1457111"/>
                  </a:lnTo>
                  <a:lnTo>
                    <a:pt x="32026" y="1456678"/>
                  </a:lnTo>
                  <a:lnTo>
                    <a:pt x="28667" y="1448193"/>
                  </a:lnTo>
                  <a:cubicBezTo>
                    <a:pt x="-26207" y="1265374"/>
                    <a:pt x="-2477" y="1063448"/>
                    <a:pt x="101365" y="896153"/>
                  </a:cubicBezTo>
                  <a:lnTo>
                    <a:pt x="153968" y="827937"/>
                  </a:lnTo>
                  <a:lnTo>
                    <a:pt x="150246" y="824418"/>
                  </a:lnTo>
                  <a:lnTo>
                    <a:pt x="929670" y="0"/>
                  </a:lnTo>
                  <a:lnTo>
                    <a:pt x="1280355" y="331546"/>
                  </a:lnTo>
                  <a:lnTo>
                    <a:pt x="1655649" y="686358"/>
                  </a:lnTo>
                  <a:lnTo>
                    <a:pt x="1974521" y="987827"/>
                  </a:lnTo>
                  <a:lnTo>
                    <a:pt x="1630161" y="1352065"/>
                  </a:lnTo>
                  <a:lnTo>
                    <a:pt x="1631954" y="1353760"/>
                  </a:lnTo>
                  <a:lnTo>
                    <a:pt x="1606619" y="1386615"/>
                  </a:lnTo>
                  <a:cubicBezTo>
                    <a:pt x="1556606" y="1467188"/>
                    <a:pt x="1545177" y="1564441"/>
                    <a:pt x="1571605" y="1652492"/>
                  </a:cubicBezTo>
                  <a:lnTo>
                    <a:pt x="1573223" y="1656578"/>
                  </a:lnTo>
                  <a:lnTo>
                    <a:pt x="1572538" y="1656786"/>
                  </a:lnTo>
                  <a:lnTo>
                    <a:pt x="1711144" y="2111965"/>
                  </a:lnTo>
                  <a:lnTo>
                    <a:pt x="355698" y="2524712"/>
                  </a:lnTo>
                  <a:close/>
                </a:path>
              </a:pathLst>
            </a:custGeom>
            <a:solidFill>
              <a:srgbClr val="FEFEFE">
                <a:alpha val="3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cs typeface="+mn-ea"/>
                <a:sym typeface="+mn-lt"/>
              </a:endParaRPr>
            </a:p>
          </p:txBody>
        </p:sp>
        <p:sp>
          <p:nvSpPr>
            <p:cNvPr id="11272" name="任意多边形 19"/>
            <p:cNvSpPr>
              <a:spLocks noChangeArrowheads="1"/>
            </p:cNvSpPr>
            <p:nvPr/>
          </p:nvSpPr>
          <p:spPr bwMode="auto">
            <a:xfrm rot="811666" flipV="1">
              <a:off x="4406900" y="3328988"/>
              <a:ext cx="1144588" cy="1443037"/>
            </a:xfrm>
            <a:custGeom>
              <a:avLst/>
              <a:gdLst>
                <a:gd name="T0" fmla="*/ 203178 w 2003794"/>
                <a:gd name="T1" fmla="*/ 1443037 h 2524712"/>
                <a:gd name="T2" fmla="*/ 999303 w 2003794"/>
                <a:gd name="T3" fmla="*/ 1200459 h 2524712"/>
                <a:gd name="T4" fmla="*/ 924048 w 2003794"/>
                <a:gd name="T5" fmla="*/ 953173 h 2524712"/>
                <a:gd name="T6" fmla="*/ 924440 w 2003794"/>
                <a:gd name="T7" fmla="*/ 953053 h 2524712"/>
                <a:gd name="T8" fmla="*/ 923515 w 2003794"/>
                <a:gd name="T9" fmla="*/ 950718 h 2524712"/>
                <a:gd name="T10" fmla="*/ 943515 w 2003794"/>
                <a:gd name="T11" fmla="*/ 798752 h 2524712"/>
                <a:gd name="T12" fmla="*/ 957987 w 2003794"/>
                <a:gd name="T13" fmla="*/ 779974 h 2524712"/>
                <a:gd name="T14" fmla="*/ 956963 w 2003794"/>
                <a:gd name="T15" fmla="*/ 779004 h 2524712"/>
                <a:gd name="T16" fmla="*/ 1144588 w 2003794"/>
                <a:gd name="T17" fmla="*/ 580425 h 2524712"/>
                <a:gd name="T18" fmla="*/ 945724 w 2003794"/>
                <a:gd name="T19" fmla="*/ 392298 h 2524712"/>
                <a:gd name="T20" fmla="*/ 731352 w 2003794"/>
                <a:gd name="T21" fmla="*/ 189500 h 2524712"/>
                <a:gd name="T22" fmla="*/ 531037 w 2003794"/>
                <a:gd name="T23" fmla="*/ 0 h 2524712"/>
                <a:gd name="T24" fmla="*/ 85822 w 2003794"/>
                <a:gd name="T25" fmla="*/ 471208 h 2524712"/>
                <a:gd name="T26" fmla="*/ 87948 w 2003794"/>
                <a:gd name="T27" fmla="*/ 473220 h 2524712"/>
                <a:gd name="T28" fmla="*/ 57901 w 2003794"/>
                <a:gd name="T29" fmla="*/ 512210 h 2524712"/>
                <a:gd name="T30" fmla="*/ 16375 w 2003794"/>
                <a:gd name="T31" fmla="*/ 827736 h 2524712"/>
                <a:gd name="T32" fmla="*/ 18294 w 2003794"/>
                <a:gd name="T33" fmla="*/ 832586 h 2524712"/>
                <a:gd name="T34" fmla="*/ 17481 w 2003794"/>
                <a:gd name="T35" fmla="*/ 832834 h 25247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03794"/>
                <a:gd name="T55" fmla="*/ 0 h 2524712"/>
                <a:gd name="T56" fmla="*/ 2003794 w 2003794"/>
                <a:gd name="T57" fmla="*/ 2524712 h 25247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03794" h="2524712">
                  <a:moveTo>
                    <a:pt x="355698" y="2524712"/>
                  </a:moveTo>
                  <a:lnTo>
                    <a:pt x="1749448" y="2100302"/>
                  </a:lnTo>
                  <a:lnTo>
                    <a:pt x="1617702" y="1667654"/>
                  </a:lnTo>
                  <a:lnTo>
                    <a:pt x="1618387" y="1667445"/>
                  </a:lnTo>
                  <a:lnTo>
                    <a:pt x="1616769" y="1663359"/>
                  </a:lnTo>
                  <a:cubicBezTo>
                    <a:pt x="1590341" y="1575308"/>
                    <a:pt x="1601770" y="1478056"/>
                    <a:pt x="1651782" y="1397482"/>
                  </a:cubicBezTo>
                  <a:lnTo>
                    <a:pt x="1677117" y="1364628"/>
                  </a:lnTo>
                  <a:lnTo>
                    <a:pt x="1675325" y="1362932"/>
                  </a:lnTo>
                  <a:lnTo>
                    <a:pt x="2003794" y="1015502"/>
                  </a:lnTo>
                  <a:lnTo>
                    <a:pt x="1655649" y="686358"/>
                  </a:lnTo>
                  <a:lnTo>
                    <a:pt x="1280355" y="331546"/>
                  </a:lnTo>
                  <a:lnTo>
                    <a:pt x="929670" y="0"/>
                  </a:lnTo>
                  <a:lnTo>
                    <a:pt x="150246" y="824418"/>
                  </a:lnTo>
                  <a:lnTo>
                    <a:pt x="153968" y="827937"/>
                  </a:lnTo>
                  <a:lnTo>
                    <a:pt x="101365" y="896153"/>
                  </a:lnTo>
                  <a:cubicBezTo>
                    <a:pt x="-2477" y="1063448"/>
                    <a:pt x="-26207" y="1265374"/>
                    <a:pt x="28667" y="1448193"/>
                  </a:cubicBezTo>
                  <a:lnTo>
                    <a:pt x="32026" y="1456678"/>
                  </a:lnTo>
                  <a:lnTo>
                    <a:pt x="30604" y="1457111"/>
                  </a:lnTo>
                  <a:lnTo>
                    <a:pt x="355698" y="2524712"/>
                  </a:lnTo>
                  <a:close/>
                </a:path>
              </a:pathLst>
            </a:custGeom>
            <a:solidFill>
              <a:srgbClr val="FEFEFE">
                <a:alpha val="3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cs typeface="+mn-ea"/>
                <a:sym typeface="+mn-lt"/>
              </a:endParaRPr>
            </a:p>
          </p:txBody>
        </p:sp>
        <p:sp>
          <p:nvSpPr>
            <p:cNvPr id="11273" name="任意多边形 20"/>
            <p:cNvSpPr>
              <a:spLocks noChangeArrowheads="1"/>
            </p:cNvSpPr>
            <p:nvPr/>
          </p:nvSpPr>
          <p:spPr bwMode="auto">
            <a:xfrm rot="18755030" flipV="1">
              <a:off x="5018882" y="4296568"/>
              <a:ext cx="1130300" cy="1439863"/>
            </a:xfrm>
            <a:custGeom>
              <a:avLst/>
              <a:gdLst>
                <a:gd name="T0" fmla="*/ 1007332 w 1424028"/>
                <a:gd name="T1" fmla="*/ 1195122 h 1814500"/>
                <a:gd name="T2" fmla="*/ 923615 w 1424028"/>
                <a:gd name="T3" fmla="*/ 920264 h 1814500"/>
                <a:gd name="T4" fmla="*/ 924006 w 1424028"/>
                <a:gd name="T5" fmla="*/ 920146 h 1814500"/>
                <a:gd name="T6" fmla="*/ 923081 w 1424028"/>
                <a:gd name="T7" fmla="*/ 917809 h 1814500"/>
                <a:gd name="T8" fmla="*/ 943103 w 1424028"/>
                <a:gd name="T9" fmla="*/ 765808 h 1814500"/>
                <a:gd name="T10" fmla="*/ 957591 w 1424028"/>
                <a:gd name="T11" fmla="*/ 747024 h 1814500"/>
                <a:gd name="T12" fmla="*/ 956566 w 1424028"/>
                <a:gd name="T13" fmla="*/ 746055 h 1814500"/>
                <a:gd name="T14" fmla="*/ 1130300 w 1424028"/>
                <a:gd name="T15" fmla="*/ 562339 h 1814500"/>
                <a:gd name="T16" fmla="*/ 946776 w 1424028"/>
                <a:gd name="T17" fmla="*/ 388876 h 1814500"/>
                <a:gd name="T18" fmla="*/ 780439 w 1424028"/>
                <a:gd name="T19" fmla="*/ 231657 h 1814500"/>
                <a:gd name="T20" fmla="*/ 528306 w 1424028"/>
                <a:gd name="T21" fmla="*/ 0 h 1814500"/>
                <a:gd name="T22" fmla="*/ 85918 w 1424028"/>
                <a:gd name="T23" fmla="*/ 467806 h 1814500"/>
                <a:gd name="T24" fmla="*/ 88046 w 1424028"/>
                <a:gd name="T25" fmla="*/ 469817 h 1814500"/>
                <a:gd name="T26" fmla="*/ 57965 w 1424028"/>
                <a:gd name="T27" fmla="*/ 508816 h 1814500"/>
                <a:gd name="T28" fmla="*/ 16393 w 1424028"/>
                <a:gd name="T29" fmla="*/ 824417 h 1814500"/>
                <a:gd name="T30" fmla="*/ 18314 w 1424028"/>
                <a:gd name="T31" fmla="*/ 829268 h 1814500"/>
                <a:gd name="T32" fmla="*/ 17501 w 1424028"/>
                <a:gd name="T33" fmla="*/ 829516 h 1814500"/>
                <a:gd name="T34" fmla="*/ 203405 w 1424028"/>
                <a:gd name="T35" fmla="*/ 1439863 h 18145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24028"/>
                <a:gd name="T55" fmla="*/ 0 h 1814500"/>
                <a:gd name="T56" fmla="*/ 1424028 w 1424028"/>
                <a:gd name="T57" fmla="*/ 1814500 h 18145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24028" h="1814500">
                  <a:moveTo>
                    <a:pt x="1269105" y="1506080"/>
                  </a:moveTo>
                  <a:lnTo>
                    <a:pt x="1163632" y="1159707"/>
                  </a:lnTo>
                  <a:lnTo>
                    <a:pt x="1164125" y="1159558"/>
                  </a:lnTo>
                  <a:lnTo>
                    <a:pt x="1162960" y="1156613"/>
                  </a:lnTo>
                  <a:cubicBezTo>
                    <a:pt x="1143919" y="1093177"/>
                    <a:pt x="1152153" y="1023111"/>
                    <a:pt x="1188185" y="965063"/>
                  </a:cubicBezTo>
                  <a:lnTo>
                    <a:pt x="1206437" y="941392"/>
                  </a:lnTo>
                  <a:lnTo>
                    <a:pt x="1205146" y="940171"/>
                  </a:lnTo>
                  <a:lnTo>
                    <a:pt x="1424028" y="708654"/>
                  </a:lnTo>
                  <a:lnTo>
                    <a:pt x="1192812" y="490058"/>
                  </a:lnTo>
                  <a:lnTo>
                    <a:pt x="983249" y="291932"/>
                  </a:lnTo>
                  <a:lnTo>
                    <a:pt x="665595" y="0"/>
                  </a:lnTo>
                  <a:lnTo>
                    <a:pt x="108245" y="589524"/>
                  </a:lnTo>
                  <a:lnTo>
                    <a:pt x="110926" y="592059"/>
                  </a:lnTo>
                  <a:lnTo>
                    <a:pt x="73028" y="641205"/>
                  </a:lnTo>
                  <a:cubicBezTo>
                    <a:pt x="-1785" y="761733"/>
                    <a:pt x="-18881" y="907210"/>
                    <a:pt x="20653" y="1038922"/>
                  </a:cubicBezTo>
                  <a:lnTo>
                    <a:pt x="23073" y="1045035"/>
                  </a:lnTo>
                  <a:lnTo>
                    <a:pt x="22049" y="1045347"/>
                  </a:lnTo>
                  <a:lnTo>
                    <a:pt x="256263" y="1814500"/>
                  </a:lnTo>
                  <a:lnTo>
                    <a:pt x="1269105" y="1506080"/>
                  </a:lnTo>
                  <a:close/>
                </a:path>
              </a:pathLst>
            </a:custGeom>
            <a:solidFill>
              <a:srgbClr val="FEFEFE">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cs typeface="+mn-ea"/>
                <a:sym typeface="+mn-lt"/>
              </a:endParaRPr>
            </a:p>
          </p:txBody>
        </p:sp>
        <p:sp>
          <p:nvSpPr>
            <p:cNvPr id="11274" name="任意多边形 21"/>
            <p:cNvSpPr>
              <a:spLocks noChangeArrowheads="1"/>
            </p:cNvSpPr>
            <p:nvPr/>
          </p:nvSpPr>
          <p:spPr bwMode="auto">
            <a:xfrm rot="2844970" flipH="1" flipV="1">
              <a:off x="6092032" y="4294981"/>
              <a:ext cx="1130300" cy="1443037"/>
            </a:xfrm>
            <a:custGeom>
              <a:avLst/>
              <a:gdLst>
                <a:gd name="T0" fmla="*/ 984607 w 1424033"/>
                <a:gd name="T1" fmla="*/ 1205269 h 1818928"/>
                <a:gd name="T2" fmla="*/ 203404 w 1424033"/>
                <a:gd name="T3" fmla="*/ 1443037 h 1818928"/>
                <a:gd name="T4" fmla="*/ 17501 w 1424033"/>
                <a:gd name="T5" fmla="*/ 832833 h 1818928"/>
                <a:gd name="T6" fmla="*/ 18314 w 1424033"/>
                <a:gd name="T7" fmla="*/ 832587 h 1818928"/>
                <a:gd name="T8" fmla="*/ 16393 w 1424033"/>
                <a:gd name="T9" fmla="*/ 827736 h 1818928"/>
                <a:gd name="T10" fmla="*/ 57965 w 1424033"/>
                <a:gd name="T11" fmla="*/ 512210 h 1818928"/>
                <a:gd name="T12" fmla="*/ 88045 w 1424033"/>
                <a:gd name="T13" fmla="*/ 473220 h 1818928"/>
                <a:gd name="T14" fmla="*/ 85917 w 1424033"/>
                <a:gd name="T15" fmla="*/ 471209 h 1818928"/>
                <a:gd name="T16" fmla="*/ 531626 w 1424033"/>
                <a:gd name="T17" fmla="*/ 0 h 1818928"/>
                <a:gd name="T18" fmla="*/ 732163 w 1424033"/>
                <a:gd name="T19" fmla="*/ 189500 h 1818928"/>
                <a:gd name="T20" fmla="*/ 946773 w 1424033"/>
                <a:gd name="T21" fmla="*/ 392298 h 1818928"/>
                <a:gd name="T22" fmla="*/ 1130300 w 1424033"/>
                <a:gd name="T23" fmla="*/ 565725 h 1818928"/>
                <a:gd name="T24" fmla="*/ 937784 w 1424033"/>
                <a:gd name="T25" fmla="*/ 769255 h 1818928"/>
                <a:gd name="T26" fmla="*/ 938809 w 1424033"/>
                <a:gd name="T27" fmla="*/ 770224 h 1818928"/>
                <a:gd name="T28" fmla="*/ 924322 w 1424033"/>
                <a:gd name="T29" fmla="*/ 789003 h 1818928"/>
                <a:gd name="T30" fmla="*/ 904299 w 1424033"/>
                <a:gd name="T31" fmla="*/ 940969 h 1818928"/>
                <a:gd name="T32" fmla="*/ 905224 w 1424033"/>
                <a:gd name="T33" fmla="*/ 943304 h 1818928"/>
                <a:gd name="T34" fmla="*/ 904833 w 1424033"/>
                <a:gd name="T35" fmla="*/ 943423 h 18189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24033"/>
                <a:gd name="T55" fmla="*/ 0 h 1818928"/>
                <a:gd name="T56" fmla="*/ 1424033 w 1424033"/>
                <a:gd name="T57" fmla="*/ 1818928 h 18189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24033" h="1818928">
                  <a:moveTo>
                    <a:pt x="1240478" y="1519225"/>
                  </a:moveTo>
                  <a:lnTo>
                    <a:pt x="256263" y="1818928"/>
                  </a:lnTo>
                  <a:lnTo>
                    <a:pt x="22049" y="1049775"/>
                  </a:lnTo>
                  <a:lnTo>
                    <a:pt x="23073" y="1049464"/>
                  </a:lnTo>
                  <a:lnTo>
                    <a:pt x="20653" y="1043350"/>
                  </a:lnTo>
                  <a:cubicBezTo>
                    <a:pt x="-18881" y="911639"/>
                    <a:pt x="-1785" y="766161"/>
                    <a:pt x="73029" y="645633"/>
                  </a:cubicBezTo>
                  <a:lnTo>
                    <a:pt x="110926" y="596487"/>
                  </a:lnTo>
                  <a:lnTo>
                    <a:pt x="108245" y="593952"/>
                  </a:lnTo>
                  <a:lnTo>
                    <a:pt x="669780" y="0"/>
                  </a:lnTo>
                  <a:lnTo>
                    <a:pt x="922431" y="238862"/>
                  </a:lnTo>
                  <a:lnTo>
                    <a:pt x="1192812" y="494486"/>
                  </a:lnTo>
                  <a:lnTo>
                    <a:pt x="1424033" y="713088"/>
                  </a:lnTo>
                  <a:lnTo>
                    <a:pt x="1181487" y="969635"/>
                  </a:lnTo>
                  <a:lnTo>
                    <a:pt x="1182779" y="970857"/>
                  </a:lnTo>
                  <a:lnTo>
                    <a:pt x="1164527" y="994527"/>
                  </a:lnTo>
                  <a:cubicBezTo>
                    <a:pt x="1128494" y="1052576"/>
                    <a:pt x="1120260" y="1122642"/>
                    <a:pt x="1139301" y="1186078"/>
                  </a:cubicBezTo>
                  <a:lnTo>
                    <a:pt x="1140466" y="1189021"/>
                  </a:lnTo>
                  <a:lnTo>
                    <a:pt x="1139973" y="1189172"/>
                  </a:lnTo>
                  <a:lnTo>
                    <a:pt x="1240478" y="1519225"/>
                  </a:lnTo>
                  <a:close/>
                </a:path>
              </a:pathLst>
            </a:custGeom>
            <a:solidFill>
              <a:srgbClr val="FEFEFE">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cs typeface="+mn-ea"/>
                <a:sym typeface="+mn-lt"/>
              </a:endParaRPr>
            </a:p>
          </p:txBody>
        </p:sp>
        <p:grpSp>
          <p:nvGrpSpPr>
            <p:cNvPr id="12321" name="组合 69"/>
            <p:cNvGrpSpPr>
              <a:grpSpLocks/>
            </p:cNvGrpSpPr>
            <p:nvPr/>
          </p:nvGrpSpPr>
          <p:grpSpPr bwMode="auto">
            <a:xfrm>
              <a:off x="5330825" y="2720975"/>
              <a:ext cx="395288" cy="381000"/>
              <a:chOff x="0" y="0"/>
              <a:chExt cx="645684" cy="620945"/>
            </a:xfrm>
            <a:solidFill>
              <a:schemeClr val="bg1"/>
            </a:solidFill>
          </p:grpSpPr>
          <p:sp>
            <p:nvSpPr>
              <p:cNvPr id="12322" name="Oval 131"/>
              <p:cNvSpPr>
                <a:spLocks noChangeArrowheads="1"/>
              </p:cNvSpPr>
              <p:nvPr/>
            </p:nvSpPr>
            <p:spPr bwMode="auto">
              <a:xfrm>
                <a:off x="177563" y="0"/>
                <a:ext cx="290558" cy="294275"/>
              </a:xfrm>
              <a:prstGeom prst="ellipse">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cs typeface="+mn-ea"/>
                  <a:sym typeface="+mn-lt"/>
                </a:endParaRPr>
              </a:p>
            </p:txBody>
          </p:sp>
          <p:sp>
            <p:nvSpPr>
              <p:cNvPr id="12323" name="Freeform 134"/>
              <p:cNvSpPr>
                <a:spLocks noChangeArrowheads="1"/>
              </p:cNvSpPr>
              <p:nvPr/>
            </p:nvSpPr>
            <p:spPr bwMode="auto">
              <a:xfrm>
                <a:off x="0" y="340170"/>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0"/>
                  <a:gd name="T67" fmla="*/ 0 h 87"/>
                  <a:gd name="T68" fmla="*/ 200 w 200"/>
                  <a:gd name="T69" fmla="*/ 87 h 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cs typeface="+mn-ea"/>
                  <a:sym typeface="+mn-lt"/>
                </a:endParaRPr>
              </a:p>
            </p:txBody>
          </p:sp>
        </p:grpSp>
        <p:grpSp>
          <p:nvGrpSpPr>
            <p:cNvPr id="12324" name="组合 72"/>
            <p:cNvGrpSpPr>
              <a:grpSpLocks/>
            </p:cNvGrpSpPr>
            <p:nvPr/>
          </p:nvGrpSpPr>
          <p:grpSpPr bwMode="auto">
            <a:xfrm>
              <a:off x="4657725" y="3832225"/>
              <a:ext cx="533400" cy="404813"/>
              <a:chOff x="0" y="0"/>
              <a:chExt cx="509646" cy="387231"/>
            </a:xfrm>
            <a:solidFill>
              <a:schemeClr val="bg1"/>
            </a:solidFill>
          </p:grpSpPr>
          <p:sp>
            <p:nvSpPr>
              <p:cNvPr id="12325" name="Freeform 20"/>
              <p:cNvSpPr>
                <a:spLocks noEditPoints="1" noChangeArrowheads="1"/>
              </p:cNvSpPr>
              <p:nvPr/>
            </p:nvSpPr>
            <p:spPr bwMode="auto">
              <a:xfrm>
                <a:off x="0" y="51839"/>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9"/>
                  <a:gd name="T145" fmla="*/ 0 h 227"/>
                  <a:gd name="T146" fmla="*/ 229 w 229"/>
                  <a:gd name="T147" fmla="*/ 227 h 22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cs typeface="+mn-ea"/>
                  <a:sym typeface="+mn-lt"/>
                </a:endParaRPr>
              </a:p>
            </p:txBody>
          </p:sp>
          <p:sp>
            <p:nvSpPr>
              <p:cNvPr id="12326" name="Freeform 21"/>
              <p:cNvSpPr>
                <a:spLocks noEditPoints="1" noChangeArrowheads="1"/>
              </p:cNvSpPr>
              <p:nvPr/>
            </p:nvSpPr>
            <p:spPr bwMode="auto">
              <a:xfrm>
                <a:off x="309785" y="0"/>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5"/>
                  <a:gd name="T145" fmla="*/ 0 h 135"/>
                  <a:gd name="T146" fmla="*/ 135 w 135"/>
                  <a:gd name="T147" fmla="*/ 135 h 1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cs typeface="+mn-ea"/>
                  <a:sym typeface="+mn-lt"/>
                </a:endParaRPr>
              </a:p>
            </p:txBody>
          </p:sp>
        </p:grpSp>
        <p:grpSp>
          <p:nvGrpSpPr>
            <p:cNvPr id="12327" name="组合 75"/>
            <p:cNvGrpSpPr>
              <a:grpSpLocks/>
            </p:cNvGrpSpPr>
            <p:nvPr/>
          </p:nvGrpSpPr>
          <p:grpSpPr bwMode="auto">
            <a:xfrm>
              <a:off x="5365750" y="4833938"/>
              <a:ext cx="301625" cy="387350"/>
              <a:chOff x="0" y="0"/>
              <a:chExt cx="563562" cy="720725"/>
            </a:xfrm>
            <a:solidFill>
              <a:schemeClr val="bg1"/>
            </a:solidFill>
          </p:grpSpPr>
          <p:sp>
            <p:nvSpPr>
              <p:cNvPr id="12328" name="Freeform 32"/>
              <p:cNvSpPr>
                <a:spLocks noChangeArrowheads="1"/>
              </p:cNvSpPr>
              <p:nvPr/>
            </p:nvSpPr>
            <p:spPr bwMode="auto">
              <a:xfrm>
                <a:off x="209550" y="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 name="T14" fmla="*/ 0 60000 65536"/>
                  <a:gd name="T15" fmla="*/ 0 60000 65536"/>
                  <a:gd name="T16" fmla="*/ 0 60000 65536"/>
                  <a:gd name="T17" fmla="*/ 0 60000 65536"/>
                  <a:gd name="T18" fmla="*/ 0 60000 65536"/>
                  <a:gd name="T19" fmla="*/ 0 60000 65536"/>
                  <a:gd name="T20" fmla="*/ 0 60000 65536"/>
                  <a:gd name="T21" fmla="*/ 0 w 64"/>
                  <a:gd name="T22" fmla="*/ 0 h 321"/>
                  <a:gd name="T23" fmla="*/ 64 w 64"/>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cs typeface="+mn-ea"/>
                  <a:sym typeface="+mn-lt"/>
                </a:endParaRPr>
              </a:p>
            </p:txBody>
          </p:sp>
          <p:sp>
            <p:nvSpPr>
              <p:cNvPr id="12329" name="Freeform 33"/>
              <p:cNvSpPr>
                <a:spLocks noChangeArrowheads="1"/>
              </p:cNvSpPr>
              <p:nvPr/>
            </p:nvSpPr>
            <p:spPr bwMode="auto">
              <a:xfrm>
                <a:off x="0" y="43973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 name="T14" fmla="*/ 0 60000 65536"/>
                  <a:gd name="T15" fmla="*/ 0 60000 65536"/>
                  <a:gd name="T16" fmla="*/ 0 60000 65536"/>
                  <a:gd name="T17" fmla="*/ 0 60000 65536"/>
                  <a:gd name="T18" fmla="*/ 0 60000 65536"/>
                  <a:gd name="T19" fmla="*/ 0 60000 65536"/>
                  <a:gd name="T20" fmla="*/ 0 60000 65536"/>
                  <a:gd name="T21" fmla="*/ 0 w 63"/>
                  <a:gd name="T22" fmla="*/ 0 h 125"/>
                  <a:gd name="T23" fmla="*/ 63 w 63"/>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cs typeface="+mn-ea"/>
                  <a:sym typeface="+mn-lt"/>
                </a:endParaRPr>
              </a:p>
            </p:txBody>
          </p:sp>
          <p:sp>
            <p:nvSpPr>
              <p:cNvPr id="12330" name="Freeform 34"/>
              <p:cNvSpPr>
                <a:spLocks noChangeArrowheads="1"/>
              </p:cNvSpPr>
              <p:nvPr/>
            </p:nvSpPr>
            <p:spPr bwMode="auto">
              <a:xfrm>
                <a:off x="420687" y="23177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 name="T14" fmla="*/ 0 60000 65536"/>
                  <a:gd name="T15" fmla="*/ 0 60000 65536"/>
                  <a:gd name="T16" fmla="*/ 0 60000 65536"/>
                  <a:gd name="T17" fmla="*/ 0 60000 65536"/>
                  <a:gd name="T18" fmla="*/ 0 60000 65536"/>
                  <a:gd name="T19" fmla="*/ 0 60000 65536"/>
                  <a:gd name="T20" fmla="*/ 0 60000 65536"/>
                  <a:gd name="T21" fmla="*/ 0 w 64"/>
                  <a:gd name="T22" fmla="*/ 0 h 218"/>
                  <a:gd name="T23" fmla="*/ 64 w 64"/>
                  <a:gd name="T24" fmla="*/ 218 h 2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cs typeface="+mn-ea"/>
                  <a:sym typeface="+mn-lt"/>
                </a:endParaRPr>
              </a:p>
            </p:txBody>
          </p:sp>
        </p:grpSp>
        <p:grpSp>
          <p:nvGrpSpPr>
            <p:cNvPr id="12331" name="组合 79"/>
            <p:cNvGrpSpPr>
              <a:grpSpLocks/>
            </p:cNvGrpSpPr>
            <p:nvPr/>
          </p:nvGrpSpPr>
          <p:grpSpPr bwMode="auto">
            <a:xfrm>
              <a:off x="6588125" y="2790825"/>
              <a:ext cx="346075" cy="342900"/>
              <a:chOff x="0" y="0"/>
              <a:chExt cx="453105" cy="448433"/>
            </a:xfrm>
            <a:solidFill>
              <a:schemeClr val="bg1"/>
            </a:solidFill>
          </p:grpSpPr>
          <p:sp>
            <p:nvSpPr>
              <p:cNvPr id="12332" name="Freeform 136"/>
              <p:cNvSpPr>
                <a:spLocks noChangeArrowheads="1"/>
              </p:cNvSpPr>
              <p:nvPr/>
            </p:nvSpPr>
            <p:spPr bwMode="auto">
              <a:xfrm>
                <a:off x="0" y="251309"/>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cs typeface="+mn-ea"/>
                  <a:sym typeface="+mn-lt"/>
                </a:endParaRPr>
              </a:p>
            </p:txBody>
          </p:sp>
          <p:sp>
            <p:nvSpPr>
              <p:cNvPr id="12333" name="Freeform 137"/>
              <p:cNvSpPr>
                <a:spLocks noEditPoints="1" noChangeArrowheads="1"/>
              </p:cNvSpPr>
              <p:nvPr/>
            </p:nvSpPr>
            <p:spPr bwMode="auto">
              <a:xfrm>
                <a:off x="0" y="0"/>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cs typeface="+mn-ea"/>
                  <a:sym typeface="+mn-lt"/>
                </a:endParaRPr>
              </a:p>
            </p:txBody>
          </p:sp>
        </p:grpSp>
        <p:grpSp>
          <p:nvGrpSpPr>
            <p:cNvPr id="12334" name="组合 82"/>
            <p:cNvGrpSpPr>
              <a:grpSpLocks/>
            </p:cNvGrpSpPr>
            <p:nvPr/>
          </p:nvGrpSpPr>
          <p:grpSpPr bwMode="auto">
            <a:xfrm>
              <a:off x="7189788" y="3895725"/>
              <a:ext cx="357187" cy="341313"/>
              <a:chOff x="0" y="0"/>
              <a:chExt cx="2438400" cy="2332038"/>
            </a:xfrm>
            <a:solidFill>
              <a:schemeClr val="bg1"/>
            </a:solidFill>
          </p:grpSpPr>
          <p:sp>
            <p:nvSpPr>
              <p:cNvPr id="12335" name="Freeform 25"/>
              <p:cNvSpPr>
                <a:spLocks noChangeArrowheads="1"/>
              </p:cNvSpPr>
              <p:nvPr/>
            </p:nvSpPr>
            <p:spPr bwMode="auto">
              <a:xfrm>
                <a:off x="893763" y="1676400"/>
                <a:ext cx="655638" cy="655638"/>
              </a:xfrm>
              <a:custGeom>
                <a:avLst/>
                <a:gdLst>
                  <a:gd name="T0" fmla="*/ 206 w 413"/>
                  <a:gd name="T1" fmla="*/ 413 h 413"/>
                  <a:gd name="T2" fmla="*/ 0 w 413"/>
                  <a:gd name="T3" fmla="*/ 0 h 413"/>
                  <a:gd name="T4" fmla="*/ 413 w 413"/>
                  <a:gd name="T5" fmla="*/ 0 h 413"/>
                  <a:gd name="T6" fmla="*/ 206 w 413"/>
                  <a:gd name="T7" fmla="*/ 413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cs typeface="+mn-ea"/>
                  <a:sym typeface="+mn-lt"/>
                </a:endParaRPr>
              </a:p>
            </p:txBody>
          </p:sp>
          <p:sp>
            <p:nvSpPr>
              <p:cNvPr id="12336" name="任意多边形 84"/>
              <p:cNvSpPr>
                <a:spLocks noChangeArrowheads="1"/>
              </p:cNvSpPr>
              <p:nvPr/>
            </p:nvSpPr>
            <p:spPr bwMode="auto">
              <a:xfrm>
                <a:off x="0" y="0"/>
                <a:ext cx="2438400" cy="1774825"/>
              </a:xfrm>
              <a:custGeom>
                <a:avLst/>
                <a:gdLst>
                  <a:gd name="T0" fmla="*/ 290196 w 2438400"/>
                  <a:gd name="T1" fmla="*/ 0 h 1774825"/>
                  <a:gd name="T2" fmla="*/ 2151973 w 2438400"/>
                  <a:gd name="T3" fmla="*/ 0 h 1774825"/>
                  <a:gd name="T4" fmla="*/ 2438400 w 2438400"/>
                  <a:gd name="T5" fmla="*/ 286384 h 1774825"/>
                  <a:gd name="T6" fmla="*/ 2438400 w 2438400"/>
                  <a:gd name="T7" fmla="*/ 1484673 h 1774825"/>
                  <a:gd name="T8" fmla="*/ 2151973 w 2438400"/>
                  <a:gd name="T9" fmla="*/ 1774825 h 1774825"/>
                  <a:gd name="T10" fmla="*/ 290196 w 2438400"/>
                  <a:gd name="T11" fmla="*/ 1774825 h 1774825"/>
                  <a:gd name="T12" fmla="*/ 0 w 2438400"/>
                  <a:gd name="T13" fmla="*/ 1484673 h 1774825"/>
                  <a:gd name="T14" fmla="*/ 0 w 2438400"/>
                  <a:gd name="T15" fmla="*/ 286384 h 1774825"/>
                  <a:gd name="T16" fmla="*/ 290196 w 2438400"/>
                  <a:gd name="T17" fmla="*/ 0 h 1774825"/>
                  <a:gd name="T18" fmla="*/ 471488 w 2438400"/>
                  <a:gd name="T19" fmla="*/ 425450 h 1774825"/>
                  <a:gd name="T20" fmla="*/ 471488 w 2438400"/>
                  <a:gd name="T21" fmla="*/ 598488 h 1774825"/>
                  <a:gd name="T22" fmla="*/ 1971676 w 2438400"/>
                  <a:gd name="T23" fmla="*/ 598488 h 1774825"/>
                  <a:gd name="T24" fmla="*/ 1971676 w 2438400"/>
                  <a:gd name="T25" fmla="*/ 425450 h 1774825"/>
                  <a:gd name="T26" fmla="*/ 471488 w 2438400"/>
                  <a:gd name="T27" fmla="*/ 425450 h 1774825"/>
                  <a:gd name="T28" fmla="*/ 471488 w 2438400"/>
                  <a:gd name="T29" fmla="*/ 801688 h 1774825"/>
                  <a:gd name="T30" fmla="*/ 471488 w 2438400"/>
                  <a:gd name="T31" fmla="*/ 971551 h 1774825"/>
                  <a:gd name="T32" fmla="*/ 1971676 w 2438400"/>
                  <a:gd name="T33" fmla="*/ 971551 h 1774825"/>
                  <a:gd name="T34" fmla="*/ 1971676 w 2438400"/>
                  <a:gd name="T35" fmla="*/ 801688 h 1774825"/>
                  <a:gd name="T36" fmla="*/ 471488 w 2438400"/>
                  <a:gd name="T37" fmla="*/ 801688 h 1774825"/>
                  <a:gd name="T38" fmla="*/ 471488 w 2438400"/>
                  <a:gd name="T39" fmla="*/ 1174750 h 1774825"/>
                  <a:gd name="T40" fmla="*/ 471488 w 2438400"/>
                  <a:gd name="T41" fmla="*/ 1347788 h 1774825"/>
                  <a:gd name="T42" fmla="*/ 1971676 w 2438400"/>
                  <a:gd name="T43" fmla="*/ 1347788 h 1774825"/>
                  <a:gd name="T44" fmla="*/ 1971676 w 2438400"/>
                  <a:gd name="T45" fmla="*/ 1174750 h 1774825"/>
                  <a:gd name="T46" fmla="*/ 471488 w 2438400"/>
                  <a:gd name="T47" fmla="*/ 1174750 h 17748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38400"/>
                  <a:gd name="T73" fmla="*/ 0 h 1774825"/>
                  <a:gd name="T74" fmla="*/ 2438400 w 2438400"/>
                  <a:gd name="T75" fmla="*/ 1774825 h 17748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cs typeface="+mn-ea"/>
                  <a:sym typeface="+mn-lt"/>
                </a:endParaRPr>
              </a:p>
            </p:txBody>
          </p:sp>
        </p:grpSp>
        <p:grpSp>
          <p:nvGrpSpPr>
            <p:cNvPr id="12337" name="组合 85"/>
            <p:cNvGrpSpPr>
              <a:grpSpLocks/>
            </p:cNvGrpSpPr>
            <p:nvPr/>
          </p:nvGrpSpPr>
          <p:grpSpPr bwMode="auto">
            <a:xfrm>
              <a:off x="6556375" y="4833938"/>
              <a:ext cx="387350" cy="438150"/>
              <a:chOff x="0" y="0"/>
              <a:chExt cx="406393" cy="459645"/>
            </a:xfrm>
            <a:solidFill>
              <a:schemeClr val="bg1"/>
            </a:solidFill>
          </p:grpSpPr>
          <p:sp>
            <p:nvSpPr>
              <p:cNvPr id="12338" name="Freeform 148"/>
              <p:cNvSpPr>
                <a:spLocks noEditPoints="1" noChangeArrowheads="1"/>
              </p:cNvSpPr>
              <p:nvPr/>
            </p:nvSpPr>
            <p:spPr bwMode="auto">
              <a:xfrm>
                <a:off x="55120" y="0"/>
                <a:ext cx="351273" cy="456842"/>
              </a:xfrm>
              <a:custGeom>
                <a:avLst/>
                <a:gdLst>
                  <a:gd name="T0" fmla="*/ 157 w 159"/>
                  <a:gd name="T1" fmla="*/ 185 h 207"/>
                  <a:gd name="T2" fmla="*/ 89 w 159"/>
                  <a:gd name="T3" fmla="*/ 79 h 207"/>
                  <a:gd name="T4" fmla="*/ 92 w 159"/>
                  <a:gd name="T5" fmla="*/ 24 h 207"/>
                  <a:gd name="T6" fmla="*/ 42 w 159"/>
                  <a:gd name="T7" fmla="*/ 4 h 207"/>
                  <a:gd name="T8" fmla="*/ 70 w 159"/>
                  <a:gd name="T9" fmla="*/ 48 h 207"/>
                  <a:gd name="T10" fmla="*/ 37 w 159"/>
                  <a:gd name="T11" fmla="*/ 69 h 207"/>
                  <a:gd name="T12" fmla="*/ 10 w 159"/>
                  <a:gd name="T13" fmla="*/ 27 h 207"/>
                  <a:gd name="T14" fmla="*/ 10 w 159"/>
                  <a:gd name="T15" fmla="*/ 77 h 207"/>
                  <a:gd name="T16" fmla="*/ 62 w 159"/>
                  <a:gd name="T17" fmla="*/ 96 h 207"/>
                  <a:gd name="T18" fmla="*/ 130 w 159"/>
                  <a:gd name="T19" fmla="*/ 202 h 207"/>
                  <a:gd name="T20" fmla="*/ 143 w 159"/>
                  <a:gd name="T21" fmla="*/ 205 h 207"/>
                  <a:gd name="T22" fmla="*/ 154 w 159"/>
                  <a:gd name="T23" fmla="*/ 197 h 207"/>
                  <a:gd name="T24" fmla="*/ 157 w 159"/>
                  <a:gd name="T25" fmla="*/ 185 h 207"/>
                  <a:gd name="T26" fmla="*/ 144 w 159"/>
                  <a:gd name="T27" fmla="*/ 193 h 207"/>
                  <a:gd name="T28" fmla="*/ 134 w 159"/>
                  <a:gd name="T29" fmla="*/ 191 h 207"/>
                  <a:gd name="T30" fmla="*/ 137 w 159"/>
                  <a:gd name="T31" fmla="*/ 182 h 207"/>
                  <a:gd name="T32" fmla="*/ 146 w 159"/>
                  <a:gd name="T33" fmla="*/ 184 h 207"/>
                  <a:gd name="T34" fmla="*/ 144 w 159"/>
                  <a:gd name="T35" fmla="*/ 193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cs typeface="+mn-ea"/>
                  <a:sym typeface="+mn-lt"/>
                </a:endParaRPr>
              </a:p>
            </p:txBody>
          </p:sp>
          <p:sp>
            <p:nvSpPr>
              <p:cNvPr id="12339" name="Freeform 149"/>
              <p:cNvSpPr>
                <a:spLocks noEditPoints="1" noChangeArrowheads="1"/>
              </p:cNvSpPr>
              <p:nvPr/>
            </p:nvSpPr>
            <p:spPr bwMode="auto">
              <a:xfrm>
                <a:off x="0" y="231691"/>
                <a:ext cx="231691" cy="227954"/>
              </a:xfrm>
              <a:custGeom>
                <a:avLst/>
                <a:gdLst>
                  <a:gd name="T0" fmla="*/ 91 w 105"/>
                  <a:gd name="T1" fmla="*/ 26 h 103"/>
                  <a:gd name="T2" fmla="*/ 97 w 105"/>
                  <a:gd name="T3" fmla="*/ 20 h 103"/>
                  <a:gd name="T4" fmla="*/ 84 w 105"/>
                  <a:gd name="T5" fmla="*/ 7 h 103"/>
                  <a:gd name="T6" fmla="*/ 78 w 105"/>
                  <a:gd name="T7" fmla="*/ 13 h 103"/>
                  <a:gd name="T8" fmla="*/ 62 w 105"/>
                  <a:gd name="T9" fmla="*/ 7 h 103"/>
                  <a:gd name="T10" fmla="*/ 62 w 105"/>
                  <a:gd name="T11" fmla="*/ 0 h 103"/>
                  <a:gd name="T12" fmla="*/ 43 w 105"/>
                  <a:gd name="T13" fmla="*/ 0 h 103"/>
                  <a:gd name="T14" fmla="*/ 43 w 105"/>
                  <a:gd name="T15" fmla="*/ 7 h 103"/>
                  <a:gd name="T16" fmla="*/ 28 w 105"/>
                  <a:gd name="T17" fmla="*/ 13 h 103"/>
                  <a:gd name="T18" fmla="*/ 22 w 105"/>
                  <a:gd name="T19" fmla="*/ 7 h 103"/>
                  <a:gd name="T20" fmla="*/ 8 w 105"/>
                  <a:gd name="T21" fmla="*/ 20 h 103"/>
                  <a:gd name="T22" fmla="*/ 15 w 105"/>
                  <a:gd name="T23" fmla="*/ 27 h 103"/>
                  <a:gd name="T24" fmla="*/ 8 w 105"/>
                  <a:gd name="T25" fmla="*/ 42 h 103"/>
                  <a:gd name="T26" fmla="*/ 0 w 105"/>
                  <a:gd name="T27" fmla="*/ 42 h 103"/>
                  <a:gd name="T28" fmla="*/ 0 w 105"/>
                  <a:gd name="T29" fmla="*/ 61 h 103"/>
                  <a:gd name="T30" fmla="*/ 9 w 105"/>
                  <a:gd name="T31" fmla="*/ 61 h 103"/>
                  <a:gd name="T32" fmla="*/ 15 w 105"/>
                  <a:gd name="T33" fmla="*/ 76 h 103"/>
                  <a:gd name="T34" fmla="*/ 9 w 105"/>
                  <a:gd name="T35" fmla="*/ 82 h 103"/>
                  <a:gd name="T36" fmla="*/ 22 w 105"/>
                  <a:gd name="T37" fmla="*/ 95 h 103"/>
                  <a:gd name="T38" fmla="*/ 28 w 105"/>
                  <a:gd name="T39" fmla="*/ 89 h 103"/>
                  <a:gd name="T40" fmla="*/ 43 w 105"/>
                  <a:gd name="T41" fmla="*/ 95 h 103"/>
                  <a:gd name="T42" fmla="*/ 43 w 105"/>
                  <a:gd name="T43" fmla="*/ 103 h 103"/>
                  <a:gd name="T44" fmla="*/ 62 w 105"/>
                  <a:gd name="T45" fmla="*/ 103 h 103"/>
                  <a:gd name="T46" fmla="*/ 62 w 105"/>
                  <a:gd name="T47" fmla="*/ 95 h 103"/>
                  <a:gd name="T48" fmla="*/ 77 w 105"/>
                  <a:gd name="T49" fmla="*/ 89 h 103"/>
                  <a:gd name="T50" fmla="*/ 83 w 105"/>
                  <a:gd name="T51" fmla="*/ 95 h 103"/>
                  <a:gd name="T52" fmla="*/ 96 w 105"/>
                  <a:gd name="T53" fmla="*/ 82 h 103"/>
                  <a:gd name="T54" fmla="*/ 91 w 105"/>
                  <a:gd name="T55" fmla="*/ 76 h 103"/>
                  <a:gd name="T56" fmla="*/ 97 w 105"/>
                  <a:gd name="T57" fmla="*/ 61 h 103"/>
                  <a:gd name="T58" fmla="*/ 105 w 105"/>
                  <a:gd name="T59" fmla="*/ 61 h 103"/>
                  <a:gd name="T60" fmla="*/ 105 w 105"/>
                  <a:gd name="T61" fmla="*/ 42 h 103"/>
                  <a:gd name="T62" fmla="*/ 97 w 105"/>
                  <a:gd name="T63" fmla="*/ 42 h 103"/>
                  <a:gd name="T64" fmla="*/ 91 w 105"/>
                  <a:gd name="T65" fmla="*/ 26 h 103"/>
                  <a:gd name="T66" fmla="*/ 53 w 105"/>
                  <a:gd name="T67" fmla="*/ 83 h 103"/>
                  <a:gd name="T68" fmla="*/ 21 w 105"/>
                  <a:gd name="T69" fmla="*/ 51 h 103"/>
                  <a:gd name="T70" fmla="*/ 53 w 105"/>
                  <a:gd name="T71" fmla="*/ 19 h 103"/>
                  <a:gd name="T72" fmla="*/ 85 w 105"/>
                  <a:gd name="T73" fmla="*/ 51 h 103"/>
                  <a:gd name="T74" fmla="*/ 53 w 105"/>
                  <a:gd name="T75" fmla="*/ 83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cs typeface="+mn-ea"/>
                  <a:sym typeface="+mn-lt"/>
                </a:endParaRPr>
              </a:p>
            </p:txBody>
          </p:sp>
          <p:sp>
            <p:nvSpPr>
              <p:cNvPr id="12340" name="Oval 150"/>
              <p:cNvSpPr>
                <a:spLocks noChangeArrowheads="1"/>
              </p:cNvSpPr>
              <p:nvPr/>
            </p:nvSpPr>
            <p:spPr bwMode="auto">
              <a:xfrm>
                <a:off x="97160" y="326983"/>
                <a:ext cx="37370" cy="37370"/>
              </a:xfrm>
              <a:prstGeom prst="ellipse">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cs typeface="+mn-ea"/>
                  <a:sym typeface="+mn-lt"/>
                </a:endParaRPr>
              </a:p>
            </p:txBody>
          </p:sp>
        </p:grpSp>
      </p:grpSp>
      <p:grpSp>
        <p:nvGrpSpPr>
          <p:cNvPr id="47" name="组合 46"/>
          <p:cNvGrpSpPr/>
          <p:nvPr/>
        </p:nvGrpSpPr>
        <p:grpSpPr>
          <a:xfrm>
            <a:off x="0" y="687070"/>
            <a:ext cx="12192965" cy="694056"/>
            <a:chOff x="0" y="623570"/>
            <a:chExt cx="12192965" cy="694056"/>
          </a:xfrm>
        </p:grpSpPr>
        <p:cxnSp>
          <p:nvCxnSpPr>
            <p:cNvPr id="48" name="直接连接符 47"/>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625262" y="302189"/>
            <a:ext cx="3975100" cy="656661"/>
            <a:chOff x="7192010" y="1640849"/>
            <a:chExt cx="3975100" cy="656661"/>
          </a:xfrm>
        </p:grpSpPr>
        <p:sp>
          <p:nvSpPr>
            <p:cNvPr id="57" name="文本框 56"/>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ECMWF Re-Analysis</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58" name="文本框 57"/>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cs typeface="+mn-ea"/>
                  <a:sym typeface="+mn-lt"/>
                </a:rPr>
                <a:t>ERA</a:t>
              </a:r>
            </a:p>
          </p:txBody>
        </p:sp>
      </p:grpSp>
      <p:grpSp>
        <p:nvGrpSpPr>
          <p:cNvPr id="3" name="组合 2"/>
          <p:cNvGrpSpPr/>
          <p:nvPr/>
        </p:nvGrpSpPr>
        <p:grpSpPr>
          <a:xfrm>
            <a:off x="914874" y="1794866"/>
            <a:ext cx="3428526" cy="4696761"/>
            <a:chOff x="914874" y="1794866"/>
            <a:chExt cx="3428526" cy="4696761"/>
          </a:xfrm>
        </p:grpSpPr>
        <p:sp>
          <p:nvSpPr>
            <p:cNvPr id="11281" name="直接连接符 28"/>
            <p:cNvSpPr>
              <a:spLocks noChangeShapeType="1"/>
            </p:cNvSpPr>
            <p:nvPr/>
          </p:nvSpPr>
          <p:spPr bwMode="auto">
            <a:xfrm>
              <a:off x="997424" y="2216767"/>
              <a:ext cx="1582737" cy="0"/>
            </a:xfrm>
            <a:prstGeom prst="line">
              <a:avLst/>
            </a:prstGeom>
            <a:noFill/>
            <a:ln w="38100">
              <a:solidFill>
                <a:srgbClr val="FFFFFF">
                  <a:alpha val="39999"/>
                </a:srgbClr>
              </a:solidFill>
              <a:bevel/>
              <a:headEnd/>
              <a:tailEn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282" name="椭圆 29"/>
            <p:cNvSpPr>
              <a:spLocks noChangeAspect="1" noChangeArrowheads="1"/>
            </p:cNvSpPr>
            <p:nvPr/>
          </p:nvSpPr>
          <p:spPr bwMode="auto">
            <a:xfrm>
              <a:off x="914874" y="2119930"/>
              <a:ext cx="179387" cy="179387"/>
            </a:xfrm>
            <a:prstGeom prst="ellipse">
              <a:avLst/>
            </a:prstGeom>
            <a:solidFill>
              <a:srgbClr val="FEFEFE"/>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mn-lt"/>
                <a:ea typeface="+mn-ea"/>
                <a:cs typeface="+mn-ea"/>
                <a:sym typeface="+mn-lt"/>
              </a:endParaRPr>
            </a:p>
          </p:txBody>
        </p:sp>
        <p:sp>
          <p:nvSpPr>
            <p:cNvPr id="11283" name="直接连接符 30"/>
            <p:cNvSpPr>
              <a:spLocks noChangeShapeType="1"/>
            </p:cNvSpPr>
            <p:nvPr/>
          </p:nvSpPr>
          <p:spPr bwMode="auto">
            <a:xfrm>
              <a:off x="1008198" y="3709612"/>
              <a:ext cx="1582737" cy="1587"/>
            </a:xfrm>
            <a:prstGeom prst="line">
              <a:avLst/>
            </a:prstGeom>
            <a:noFill/>
            <a:ln w="38100">
              <a:solidFill>
                <a:srgbClr val="FFFFFF">
                  <a:alpha val="39999"/>
                </a:srgbClr>
              </a:solidFill>
              <a:bevel/>
              <a:headEnd/>
              <a:tailEn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284" name="椭圆 31"/>
            <p:cNvSpPr>
              <a:spLocks noChangeAspect="1" noChangeArrowheads="1"/>
            </p:cNvSpPr>
            <p:nvPr/>
          </p:nvSpPr>
          <p:spPr bwMode="auto">
            <a:xfrm>
              <a:off x="925648" y="3612774"/>
              <a:ext cx="179387" cy="179388"/>
            </a:xfrm>
            <a:prstGeom prst="ellipse">
              <a:avLst/>
            </a:prstGeom>
            <a:solidFill>
              <a:srgbClr val="FEFEFE"/>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mn-lt"/>
                <a:ea typeface="+mn-ea"/>
                <a:cs typeface="+mn-ea"/>
                <a:sym typeface="+mn-lt"/>
              </a:endParaRPr>
            </a:p>
          </p:txBody>
        </p:sp>
        <p:sp>
          <p:nvSpPr>
            <p:cNvPr id="11285" name="直接连接符 32"/>
            <p:cNvSpPr>
              <a:spLocks noChangeShapeType="1"/>
            </p:cNvSpPr>
            <p:nvPr/>
          </p:nvSpPr>
          <p:spPr bwMode="auto">
            <a:xfrm>
              <a:off x="1014413" y="5348288"/>
              <a:ext cx="1582737" cy="0"/>
            </a:xfrm>
            <a:prstGeom prst="line">
              <a:avLst/>
            </a:prstGeom>
            <a:noFill/>
            <a:ln w="38100">
              <a:solidFill>
                <a:srgbClr val="FFFFFF">
                  <a:alpha val="39999"/>
                </a:srgbClr>
              </a:solidFill>
              <a:bevel/>
              <a:headEnd/>
              <a:tailEn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286" name="椭圆 33"/>
            <p:cNvSpPr>
              <a:spLocks noChangeAspect="1" noChangeArrowheads="1"/>
            </p:cNvSpPr>
            <p:nvPr/>
          </p:nvSpPr>
          <p:spPr bwMode="auto">
            <a:xfrm>
              <a:off x="931863" y="5251450"/>
              <a:ext cx="179387" cy="179388"/>
            </a:xfrm>
            <a:prstGeom prst="ellipse">
              <a:avLst/>
            </a:prstGeom>
            <a:solidFill>
              <a:srgbClr val="FEFEFE"/>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mn-lt"/>
                <a:ea typeface="+mn-ea"/>
                <a:cs typeface="+mn-ea"/>
                <a:sym typeface="+mn-lt"/>
              </a:endParaRPr>
            </a:p>
          </p:txBody>
        </p:sp>
        <p:sp>
          <p:nvSpPr>
            <p:cNvPr id="60" name="矩形 59"/>
            <p:cNvSpPr/>
            <p:nvPr/>
          </p:nvSpPr>
          <p:spPr>
            <a:xfrm>
              <a:off x="1095163" y="5387479"/>
              <a:ext cx="3248237" cy="110414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cs typeface="+mn-ea"/>
                  <a:sym typeface="+mn-lt"/>
                </a:rPr>
                <a:t>可以理解为在</a:t>
              </a:r>
              <a:r>
                <a:rPr kumimoji="0" lang="en-US" altLang="zh-CN" sz="1400" b="0" i="0" u="none" strike="noStrike" kern="1200" cap="none" spc="0" normalizeH="0" baseline="0" noProof="0" dirty="0">
                  <a:ln>
                    <a:noFill/>
                  </a:ln>
                  <a:solidFill>
                    <a:prstClr val="white"/>
                  </a:solidFill>
                  <a:effectLst/>
                  <a:uLnTx/>
                  <a:uFillTx/>
                  <a:cs typeface="+mn-ea"/>
                  <a:sym typeface="+mn-lt"/>
                </a:rPr>
                <a:t>ERA5</a:t>
              </a:r>
              <a:r>
                <a:rPr lang="zh-CN" altLang="en-US" sz="1400" dirty="0">
                  <a:solidFill>
                    <a:prstClr val="white"/>
                  </a:solidFill>
                  <a:cs typeface="+mn-ea"/>
                  <a:sym typeface="+mn-lt"/>
                </a:rPr>
                <a:t>大气强迫下的地表参数</a:t>
              </a:r>
              <a:r>
                <a:rPr kumimoji="0" lang="zh-CN" altLang="en-US" sz="1400" b="0" i="0" u="none" strike="noStrike" kern="1200" cap="none" spc="0" normalizeH="0" baseline="0" noProof="0" dirty="0">
                  <a:ln>
                    <a:noFill/>
                  </a:ln>
                  <a:solidFill>
                    <a:prstClr val="white"/>
                  </a:solidFill>
                  <a:effectLst/>
                  <a:uLnTx/>
                  <a:uFillTx/>
                  <a:cs typeface="+mn-ea"/>
                  <a:sym typeface="+mn-lt"/>
                </a:rPr>
                <a:t>，通过一系列的改进方法（比如直减率矫正），以获得质量更高，空间分辨率更高的数据产品。</a:t>
              </a:r>
            </a:p>
          </p:txBody>
        </p:sp>
        <p:sp>
          <p:nvSpPr>
            <p:cNvPr id="61" name="矩形 60"/>
            <p:cNvSpPr/>
            <p:nvPr/>
          </p:nvSpPr>
          <p:spPr>
            <a:xfrm>
              <a:off x="1078174" y="1794866"/>
              <a:ext cx="2241974" cy="39613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cs typeface="+mn-ea"/>
                  <a:sym typeface="+mn-lt"/>
                </a:rPr>
                <a:t>ERA-Interim</a:t>
              </a: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64" name="矩形 63"/>
            <p:cNvSpPr/>
            <p:nvPr/>
          </p:nvSpPr>
          <p:spPr>
            <a:xfrm>
              <a:off x="1088948" y="3307793"/>
              <a:ext cx="2241974" cy="39613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cs typeface="+mn-ea"/>
                  <a:sym typeface="+mn-lt"/>
                </a:rPr>
                <a:t>ERA5</a:t>
              </a: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65" name="矩形 64"/>
            <p:cNvSpPr/>
            <p:nvPr/>
          </p:nvSpPr>
          <p:spPr>
            <a:xfrm>
              <a:off x="1095163" y="4914667"/>
              <a:ext cx="2241974" cy="39613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cs typeface="+mn-ea"/>
                  <a:sym typeface="+mn-lt"/>
                </a:rPr>
                <a:t>ERA5-Land</a:t>
              </a: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66" name="矩形 65"/>
            <p:cNvSpPr/>
            <p:nvPr/>
          </p:nvSpPr>
          <p:spPr>
            <a:xfrm>
              <a:off x="1088948" y="3755205"/>
              <a:ext cx="3248237" cy="110414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en-US" sz="1400" dirty="0">
                  <a:solidFill>
                    <a:prstClr val="white"/>
                  </a:solidFill>
                  <a:cs typeface="+mn-ea"/>
                  <a:sym typeface="+mn-lt"/>
                </a:rPr>
                <a:t>第五代产品，是一种全面的再分析，从</a:t>
              </a:r>
              <a:r>
                <a:rPr lang="en-US" altLang="zh-CN" sz="1400" dirty="0">
                  <a:solidFill>
                    <a:prstClr val="white"/>
                  </a:solidFill>
                  <a:cs typeface="+mn-ea"/>
                  <a:sym typeface="+mn-lt"/>
                </a:rPr>
                <a:t>1979</a:t>
              </a:r>
              <a:r>
                <a:rPr lang="zh-CN" altLang="en-US" sz="1400" dirty="0">
                  <a:solidFill>
                    <a:prstClr val="white"/>
                  </a:solidFill>
                  <a:cs typeface="+mn-ea"/>
                  <a:sym typeface="+mn-lt"/>
                </a:rPr>
                <a:t>年（已经追溯到</a:t>
              </a:r>
              <a:r>
                <a:rPr lang="en-US" altLang="zh-CN" sz="1400" dirty="0">
                  <a:solidFill>
                    <a:prstClr val="white"/>
                  </a:solidFill>
                  <a:cs typeface="+mn-ea"/>
                  <a:sym typeface="+mn-lt"/>
                </a:rPr>
                <a:t>1950</a:t>
              </a:r>
              <a:r>
                <a:rPr lang="zh-CN" altLang="en-US" sz="1400" dirty="0">
                  <a:solidFill>
                    <a:prstClr val="white"/>
                  </a:solidFill>
                  <a:cs typeface="+mn-ea"/>
                  <a:sym typeface="+mn-lt"/>
                </a:rPr>
                <a:t>年）到近乎实时，它吸收了高空和近地表的尽可能多的观测结果。</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67" name="矩形 66"/>
            <p:cNvSpPr/>
            <p:nvPr/>
          </p:nvSpPr>
          <p:spPr>
            <a:xfrm>
              <a:off x="1078174" y="2257015"/>
              <a:ext cx="3248237" cy="58708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en-US" sz="1400" dirty="0">
                  <a:solidFill>
                    <a:prstClr val="white"/>
                  </a:solidFill>
                  <a:cs typeface="+mn-ea"/>
                  <a:sym typeface="+mn-lt"/>
                </a:rPr>
                <a:t>过渡性的早期再分析产品，现在正在逐步废弃</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grpSp>
      <p:grpSp>
        <p:nvGrpSpPr>
          <p:cNvPr id="4" name="组合 3"/>
          <p:cNvGrpSpPr/>
          <p:nvPr/>
        </p:nvGrpSpPr>
        <p:grpSpPr>
          <a:xfrm>
            <a:off x="7876904" y="1746214"/>
            <a:ext cx="3451496" cy="3969816"/>
            <a:chOff x="7876904" y="1746214"/>
            <a:chExt cx="3451496" cy="3969816"/>
          </a:xfrm>
        </p:grpSpPr>
        <p:sp>
          <p:nvSpPr>
            <p:cNvPr id="11287" name="直接连接符 34"/>
            <p:cNvSpPr>
              <a:spLocks noChangeShapeType="1"/>
            </p:cNvSpPr>
            <p:nvPr/>
          </p:nvSpPr>
          <p:spPr bwMode="auto">
            <a:xfrm flipH="1" flipV="1">
              <a:off x="9629775" y="2160178"/>
              <a:ext cx="1584325" cy="0"/>
            </a:xfrm>
            <a:prstGeom prst="line">
              <a:avLst/>
            </a:prstGeom>
            <a:noFill/>
            <a:ln w="38100">
              <a:solidFill>
                <a:srgbClr val="FFFFFF">
                  <a:alpha val="39999"/>
                </a:srgbClr>
              </a:solidFill>
              <a:bevel/>
              <a:headEnd/>
              <a:tailEn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288" name="椭圆 35"/>
            <p:cNvSpPr>
              <a:spLocks noChangeAspect="1" noChangeArrowheads="1"/>
            </p:cNvSpPr>
            <p:nvPr/>
          </p:nvSpPr>
          <p:spPr bwMode="auto">
            <a:xfrm flipH="1" flipV="1">
              <a:off x="11115675" y="2076040"/>
              <a:ext cx="179388" cy="180975"/>
            </a:xfrm>
            <a:prstGeom prst="ellipse">
              <a:avLst/>
            </a:prstGeom>
            <a:solidFill>
              <a:srgbClr val="FEFEFE"/>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mn-lt"/>
                <a:ea typeface="+mn-ea"/>
                <a:cs typeface="+mn-ea"/>
                <a:sym typeface="+mn-lt"/>
              </a:endParaRPr>
            </a:p>
          </p:txBody>
        </p:sp>
        <p:sp>
          <p:nvSpPr>
            <p:cNvPr id="11289" name="直接连接符 36"/>
            <p:cNvSpPr>
              <a:spLocks noChangeShapeType="1"/>
            </p:cNvSpPr>
            <p:nvPr/>
          </p:nvSpPr>
          <p:spPr bwMode="auto">
            <a:xfrm flipH="1" flipV="1">
              <a:off x="9663113" y="3979685"/>
              <a:ext cx="1582737" cy="0"/>
            </a:xfrm>
            <a:prstGeom prst="line">
              <a:avLst/>
            </a:prstGeom>
            <a:noFill/>
            <a:ln w="38100">
              <a:solidFill>
                <a:srgbClr val="FFFFFF">
                  <a:alpha val="39999"/>
                </a:srgbClr>
              </a:solidFill>
              <a:bevel/>
              <a:headEnd/>
              <a:tailEn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290" name="椭圆 37"/>
            <p:cNvSpPr>
              <a:spLocks noChangeAspect="1" noChangeArrowheads="1"/>
            </p:cNvSpPr>
            <p:nvPr/>
          </p:nvSpPr>
          <p:spPr bwMode="auto">
            <a:xfrm flipH="1" flipV="1">
              <a:off x="11149013" y="3895547"/>
              <a:ext cx="179387" cy="180975"/>
            </a:xfrm>
            <a:prstGeom prst="ellipse">
              <a:avLst/>
            </a:prstGeom>
            <a:solidFill>
              <a:srgbClr val="FEFEFE"/>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mn-lt"/>
                <a:ea typeface="+mn-ea"/>
                <a:cs typeface="+mn-ea"/>
                <a:sym typeface="+mn-lt"/>
              </a:endParaRPr>
            </a:p>
          </p:txBody>
        </p:sp>
        <p:sp>
          <p:nvSpPr>
            <p:cNvPr id="11291" name="直接连接符 38"/>
            <p:cNvSpPr>
              <a:spLocks noChangeShapeType="1"/>
            </p:cNvSpPr>
            <p:nvPr/>
          </p:nvSpPr>
          <p:spPr bwMode="auto">
            <a:xfrm flipH="1" flipV="1">
              <a:off x="9385874" y="5269416"/>
              <a:ext cx="1859976" cy="7434"/>
            </a:xfrm>
            <a:prstGeom prst="line">
              <a:avLst/>
            </a:prstGeom>
            <a:noFill/>
            <a:ln w="38100">
              <a:solidFill>
                <a:srgbClr val="FFFFFF">
                  <a:alpha val="39999"/>
                </a:srgbClr>
              </a:solidFill>
              <a:bevel/>
              <a:headEnd/>
              <a:tailEn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292" name="椭圆 39"/>
            <p:cNvSpPr>
              <a:spLocks noChangeAspect="1" noChangeArrowheads="1"/>
            </p:cNvSpPr>
            <p:nvPr/>
          </p:nvSpPr>
          <p:spPr bwMode="auto">
            <a:xfrm flipH="1" flipV="1">
              <a:off x="11149013" y="5194300"/>
              <a:ext cx="179387" cy="179388"/>
            </a:xfrm>
            <a:prstGeom prst="ellipse">
              <a:avLst/>
            </a:prstGeom>
            <a:solidFill>
              <a:srgbClr val="FEFEFE"/>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mn-lt"/>
                <a:ea typeface="+mn-ea"/>
                <a:cs typeface="+mn-ea"/>
                <a:sym typeface="+mn-lt"/>
              </a:endParaRPr>
            </a:p>
          </p:txBody>
        </p:sp>
        <p:sp>
          <p:nvSpPr>
            <p:cNvPr id="68" name="矩形 67"/>
            <p:cNvSpPr/>
            <p:nvPr/>
          </p:nvSpPr>
          <p:spPr>
            <a:xfrm>
              <a:off x="7876904" y="5387479"/>
              <a:ext cx="3248237" cy="328551"/>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cs typeface="+mn-ea"/>
                  <a:sym typeface="+mn-lt"/>
                </a:rPr>
                <a:t>在以压强确定的空气层上建模</a:t>
              </a:r>
            </a:p>
          </p:txBody>
        </p:sp>
        <p:sp>
          <p:nvSpPr>
            <p:cNvPr id="69" name="矩形 68"/>
            <p:cNvSpPr/>
            <p:nvPr/>
          </p:nvSpPr>
          <p:spPr>
            <a:xfrm>
              <a:off x="8883167" y="1746214"/>
              <a:ext cx="2241974" cy="396134"/>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cs typeface="+mn-ea"/>
                  <a:sym typeface="+mn-lt"/>
                </a:rPr>
                <a:t>Re-Analysis</a:t>
              </a: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70" name="矩形 69"/>
            <p:cNvSpPr/>
            <p:nvPr/>
          </p:nvSpPr>
          <p:spPr>
            <a:xfrm>
              <a:off x="8883167" y="3650891"/>
              <a:ext cx="2241974" cy="396134"/>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cs typeface="+mn-ea"/>
                  <a:sym typeface="+mn-lt"/>
                </a:rPr>
                <a:t>Single-Level</a:t>
              </a: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71" name="矩形 70"/>
            <p:cNvSpPr/>
            <p:nvPr/>
          </p:nvSpPr>
          <p:spPr>
            <a:xfrm>
              <a:off x="8883167" y="4914667"/>
              <a:ext cx="2241974" cy="396134"/>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cs typeface="+mn-ea"/>
                  <a:sym typeface="+mn-lt"/>
                </a:rPr>
                <a:t>Pressure-Level</a:t>
              </a: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72" name="矩形 71"/>
            <p:cNvSpPr/>
            <p:nvPr/>
          </p:nvSpPr>
          <p:spPr>
            <a:xfrm>
              <a:off x="7876904" y="4098303"/>
              <a:ext cx="3248237" cy="327077"/>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cs typeface="+mn-ea"/>
                  <a:sym typeface="+mn-lt"/>
                </a:rPr>
                <a:t>在地表或者单一空气层建模</a:t>
              </a:r>
            </a:p>
          </p:txBody>
        </p:sp>
        <p:sp>
          <p:nvSpPr>
            <p:cNvPr id="73" name="矩形 72"/>
            <p:cNvSpPr/>
            <p:nvPr/>
          </p:nvSpPr>
          <p:spPr>
            <a:xfrm>
              <a:off x="7876904" y="2208363"/>
              <a:ext cx="3248237" cy="1362681"/>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cs typeface="+mn-ea"/>
                  <a:sym typeface="+mn-lt"/>
                </a:rPr>
                <a:t>利用物理定律将模型数据与世界各地的观测数据组合成一个全球完整且一致的数据集。对实时数据进行预测被称为分析。采用同样的方法对所有观测值，计算累积参数、平均速率等为再分析。</a:t>
              </a:r>
            </a:p>
          </p:txBody>
        </p:sp>
      </p:grpSp>
      <p:sp>
        <p:nvSpPr>
          <p:cNvPr id="75" name="文本框 74">
            <a:extLst>
              <a:ext uri="{FF2B5EF4-FFF2-40B4-BE49-F238E27FC236}">
                <a16:creationId xmlns:a16="http://schemas.microsoft.com/office/drawing/2014/main" id="{640BEFC2-966A-6D84-FE58-BA13D07A2CB3}"/>
              </a:ext>
            </a:extLst>
          </p:cNvPr>
          <p:cNvSpPr txBox="1"/>
          <p:nvPr/>
        </p:nvSpPr>
        <p:spPr>
          <a:xfrm>
            <a:off x="4600362" y="1381126"/>
            <a:ext cx="3091342" cy="396134"/>
          </a:xfrm>
          <a:prstGeom prst="rect">
            <a:avLst/>
          </a:prstGeom>
        </p:spPr>
        <p:txBody>
          <a:bodyPr wrap="square">
            <a:spAutoFit/>
            <a:scene3d>
              <a:camera prst="orthographicFront"/>
              <a:lightRig rig="threePt" dir="t"/>
            </a:scene3d>
            <a:sp3d contourW="12700"/>
          </a:bodyPr>
          <a:lstStyle>
            <a:defPPr>
              <a:defRPr lang="zh-CN"/>
            </a:defPPr>
            <a:lvl1pPr marR="0" lvl="0" indent="0" algn="just" fontAlgn="auto">
              <a:lnSpc>
                <a:spcPct val="120000"/>
              </a:lnSpc>
              <a:spcBef>
                <a:spcPts val="0"/>
              </a:spcBef>
              <a:spcAft>
                <a:spcPts val="0"/>
              </a:spcAft>
              <a:buClrTx/>
              <a:buSzTx/>
              <a:buFontTx/>
              <a:buNone/>
              <a:tabLst/>
              <a:defRPr kumimoji="0" b="1" i="0" u="none" strike="noStrike" cap="none" spc="0" normalizeH="0" baseline="0">
                <a:ln>
                  <a:noFill/>
                </a:ln>
                <a:solidFill>
                  <a:prstClr val="white"/>
                </a:solidFill>
                <a:effectLst/>
                <a:uLnTx/>
                <a:uFillTx/>
                <a:cs typeface="+mn-ea"/>
              </a:defRPr>
            </a:lvl1pPr>
          </a:lstStyle>
          <a:p>
            <a:r>
              <a:rPr lang="zh-CN" altLang="en-US" dirty="0"/>
              <a:t>欧洲中期天气预报中心产品</a:t>
            </a:r>
          </a:p>
        </p:txBody>
      </p:sp>
      <p:pic>
        <p:nvPicPr>
          <p:cNvPr id="76" name="图片 75">
            <a:extLst>
              <a:ext uri="{FF2B5EF4-FFF2-40B4-BE49-F238E27FC236}">
                <a16:creationId xmlns:a16="http://schemas.microsoft.com/office/drawing/2014/main" id="{34399C33-8405-A0D2-42B8-66E8EE8C8906}"/>
              </a:ext>
            </a:extLst>
          </p:cNvPr>
          <p:cNvPicPr>
            <a:picLocks noChangeAspect="1"/>
          </p:cNvPicPr>
          <p:nvPr/>
        </p:nvPicPr>
        <p:blipFill>
          <a:blip r:embed="rId3"/>
          <a:stretch>
            <a:fillRect/>
          </a:stretch>
        </p:blipFill>
        <p:spPr>
          <a:xfrm>
            <a:off x="7412928" y="3775075"/>
            <a:ext cx="4429125" cy="2505075"/>
          </a:xfrm>
          <a:prstGeom prst="rect">
            <a:avLst/>
          </a:prstGeom>
        </p:spPr>
      </p:pic>
    </p:spTree>
    <p:extLst>
      <p:ext uri="{BB962C8B-B14F-4D97-AF65-F5344CB8AC3E}">
        <p14:creationId xmlns:p14="http://schemas.microsoft.com/office/powerpoint/2010/main" val="4071039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687070"/>
            <a:ext cx="12192965" cy="694056"/>
            <a:chOff x="0" y="623570"/>
            <a:chExt cx="12192965" cy="694056"/>
          </a:xfrm>
        </p:grpSpPr>
        <p:cxnSp>
          <p:nvCxnSpPr>
            <p:cNvPr id="22" name="直接连接符 21"/>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aphicFrame>
        <p:nvGraphicFramePr>
          <p:cNvPr id="15" name="表格 14">
            <a:extLst>
              <a:ext uri="{FF2B5EF4-FFF2-40B4-BE49-F238E27FC236}">
                <a16:creationId xmlns:a16="http://schemas.microsoft.com/office/drawing/2014/main" id="{3AFC3844-8E68-477F-FF25-376419D651A0}"/>
              </a:ext>
            </a:extLst>
          </p:cNvPr>
          <p:cNvGraphicFramePr>
            <a:graphicFrameLocks noGrp="1"/>
          </p:cNvGraphicFramePr>
          <p:nvPr>
            <p:extLst>
              <p:ext uri="{D42A27DB-BD31-4B8C-83A1-F6EECF244321}">
                <p14:modId xmlns:p14="http://schemas.microsoft.com/office/powerpoint/2010/main" val="2178433755"/>
              </p:ext>
            </p:extLst>
          </p:nvPr>
        </p:nvGraphicFramePr>
        <p:xfrm>
          <a:off x="1210324" y="1235077"/>
          <a:ext cx="10147300" cy="5231855"/>
        </p:xfrm>
        <a:graphic>
          <a:graphicData uri="http://schemas.openxmlformats.org/drawingml/2006/table">
            <a:tbl>
              <a:tblPr firstRow="1" firstCol="1" bandRow="1">
                <a:tableStyleId>{5C22544A-7EE6-4342-B048-85BDC9FD1C3A}</a:tableStyleId>
              </a:tblPr>
              <a:tblGrid>
                <a:gridCol w="1082022">
                  <a:extLst>
                    <a:ext uri="{9D8B030D-6E8A-4147-A177-3AD203B41FA5}">
                      <a16:colId xmlns:a16="http://schemas.microsoft.com/office/drawing/2014/main" val="2233244349"/>
                    </a:ext>
                  </a:extLst>
                </a:gridCol>
                <a:gridCol w="3638172">
                  <a:extLst>
                    <a:ext uri="{9D8B030D-6E8A-4147-A177-3AD203B41FA5}">
                      <a16:colId xmlns:a16="http://schemas.microsoft.com/office/drawing/2014/main" val="2759135986"/>
                    </a:ext>
                  </a:extLst>
                </a:gridCol>
                <a:gridCol w="5427106">
                  <a:extLst>
                    <a:ext uri="{9D8B030D-6E8A-4147-A177-3AD203B41FA5}">
                      <a16:colId xmlns:a16="http://schemas.microsoft.com/office/drawing/2014/main" val="3331028362"/>
                    </a:ext>
                  </a:extLst>
                </a:gridCol>
              </a:tblGrid>
              <a:tr h="260850">
                <a:tc>
                  <a:txBody>
                    <a:bodyPr/>
                    <a:lstStyle/>
                    <a:p>
                      <a:endParaRPr lang="zh-CN" sz="1050" kern="100" dirty="0">
                        <a:effectLst/>
                        <a:latin typeface="等线" panose="02010600030101010101" pitchFamily="2" charset="-122"/>
                        <a:ea typeface="等线" panose="02010600030101010101" pitchFamily="2" charset="-122"/>
                      </a:endParaRPr>
                    </a:p>
                  </a:txBody>
                  <a:tcPr marL="75825" marR="113737" marT="53077" marB="53077"/>
                </a:tc>
                <a:tc>
                  <a:txBody>
                    <a:bodyPr/>
                    <a:lstStyle/>
                    <a:p>
                      <a:pPr algn="l"/>
                      <a:r>
                        <a:rPr lang="en-US" sz="900" u="sng" kern="0">
                          <a:effectLst/>
                        </a:rPr>
                        <a:t>ERA5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113737" marT="53077" marB="53077"/>
                </a:tc>
                <a:tc>
                  <a:txBody>
                    <a:bodyPr/>
                    <a:lstStyle/>
                    <a:p>
                      <a:pPr algn="l"/>
                      <a:r>
                        <a:rPr lang="en-US" sz="900" kern="0">
                          <a:effectLst/>
                        </a:rPr>
                        <a:t>ERA5-Land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113737" marT="53077" marB="53077"/>
                </a:tc>
                <a:extLst>
                  <a:ext uri="{0D108BD9-81ED-4DB2-BD59-A6C34878D82A}">
                    <a16:rowId xmlns:a16="http://schemas.microsoft.com/office/drawing/2014/main" val="3513517915"/>
                  </a:ext>
                </a:extLst>
              </a:tr>
              <a:tr h="228174">
                <a:tc>
                  <a:txBody>
                    <a:bodyPr/>
                    <a:lstStyle/>
                    <a:p>
                      <a:pPr algn="l"/>
                      <a:r>
                        <a:rPr lang="zh-CN" sz="900" kern="0">
                          <a:effectLst/>
                        </a:rPr>
                        <a:t>不确定性估计</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zh-CN" sz="900" kern="0" dirty="0">
                          <a:effectLst/>
                        </a:rPr>
                        <a:t>来自</a:t>
                      </a:r>
                      <a:r>
                        <a:rPr lang="en-US" sz="900" kern="0" dirty="0">
                          <a:effectLst/>
                        </a:rPr>
                        <a:t> 10 </a:t>
                      </a:r>
                      <a:r>
                        <a:rPr lang="zh-CN" sz="900" kern="0" dirty="0">
                          <a:effectLst/>
                        </a:rPr>
                        <a:t>个成员的数据同化集合 （</a:t>
                      </a:r>
                      <a:r>
                        <a:rPr lang="en-US" sz="900" kern="0" dirty="0">
                          <a:effectLst/>
                        </a:rPr>
                        <a:t>EDA</a:t>
                      </a:r>
                      <a:r>
                        <a:rPr lang="zh-CN" sz="900" kern="0" dirty="0">
                          <a:effectLst/>
                        </a:rPr>
                        <a:t>），分辨率为</a:t>
                      </a:r>
                      <a:r>
                        <a:rPr lang="en-US" sz="900" kern="0" dirty="0">
                          <a:effectLst/>
                        </a:rPr>
                        <a:t> 63 km</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zh-CN" sz="900" kern="0">
                          <a:effectLst/>
                        </a:rPr>
                        <a:t>来自</a:t>
                      </a:r>
                      <a:r>
                        <a:rPr lang="en-US" sz="900" kern="0">
                          <a:effectLst/>
                        </a:rPr>
                        <a:t> ERA5 </a:t>
                      </a:r>
                      <a:r>
                        <a:rPr lang="zh-CN" sz="900" kern="0">
                          <a:effectLst/>
                        </a:rPr>
                        <a:t>等效变量</a:t>
                      </a:r>
                      <a:r>
                        <a:rPr lang="en-US" sz="900" kern="0">
                          <a:effectLst/>
                        </a:rPr>
                        <a:t> 10 </a:t>
                      </a:r>
                      <a:r>
                        <a:rPr lang="zh-CN" sz="900" kern="0">
                          <a:effectLst/>
                        </a:rPr>
                        <a:t>成员数据同化集合 （</a:t>
                      </a:r>
                      <a:r>
                        <a:rPr lang="en-US" sz="900" kern="0">
                          <a:effectLst/>
                        </a:rPr>
                        <a:t>EDA</a:t>
                      </a:r>
                      <a:r>
                        <a:rPr lang="zh-CN" sz="900" kern="0">
                          <a:effectLst/>
                        </a:rPr>
                        <a:t>），分辨率为</a:t>
                      </a:r>
                      <a:r>
                        <a:rPr lang="en-US" sz="900" kern="0">
                          <a:effectLst/>
                        </a:rPr>
                        <a:t> 63 km</a:t>
                      </a:r>
                      <a:r>
                        <a:rPr lang="zh-CN" sz="900" kern="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extLst>
                  <a:ext uri="{0D108BD9-81ED-4DB2-BD59-A6C34878D82A}">
                    <a16:rowId xmlns:a16="http://schemas.microsoft.com/office/drawing/2014/main" val="2821260898"/>
                  </a:ext>
                </a:extLst>
              </a:tr>
              <a:tr h="228174">
                <a:tc>
                  <a:txBody>
                    <a:bodyPr/>
                    <a:lstStyle/>
                    <a:p>
                      <a:pPr algn="l"/>
                      <a:r>
                        <a:rPr lang="zh-CN" sz="900" kern="0">
                          <a:effectLst/>
                        </a:rPr>
                        <a:t>产品主页</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en-US" sz="900" u="sng" kern="0">
                          <a:effectLst/>
                          <a:hlinkClick r:id="rId3"/>
                        </a:rPr>
                        <a:t>http://climate.copernicus.eu/climate-reanalysis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en-US" sz="900" u="sng" kern="0">
                          <a:effectLst/>
                          <a:hlinkClick r:id="rId4"/>
                        </a:rPr>
                        <a:t>http://climate.copernicus.eu/climate-reanalysis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extLst>
                  <a:ext uri="{0D108BD9-81ED-4DB2-BD59-A6C34878D82A}">
                    <a16:rowId xmlns:a16="http://schemas.microsoft.com/office/drawing/2014/main" val="400675278"/>
                  </a:ext>
                </a:extLst>
              </a:tr>
              <a:tr h="342542">
                <a:tc>
                  <a:txBody>
                    <a:bodyPr/>
                    <a:lstStyle/>
                    <a:p>
                      <a:pPr algn="l"/>
                      <a:r>
                        <a:rPr lang="zh-CN" sz="900" kern="0">
                          <a:effectLst/>
                        </a:rPr>
                        <a:t>其他创新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en-US" sz="900" kern="0">
                          <a:effectLst/>
                        </a:rPr>
                        <a:t>RTTOV</a:t>
                      </a:r>
                      <a:r>
                        <a:rPr lang="zh-CN" sz="900" kern="0">
                          <a:effectLst/>
                        </a:rPr>
                        <a:t>中</a:t>
                      </a:r>
                      <a:r>
                        <a:rPr lang="en-US" sz="900" kern="0">
                          <a:effectLst/>
                        </a:rPr>
                        <a:t>CO2</a:t>
                      </a:r>
                      <a:r>
                        <a:rPr lang="zh-CN" sz="900" kern="0">
                          <a:effectLst/>
                        </a:rPr>
                        <a:t>的长期演变，电池压力校正</a:t>
                      </a:r>
                      <a:r>
                        <a:rPr lang="en-US" sz="900" kern="0">
                          <a:effectLst/>
                        </a:rPr>
                        <a:t>SSU</a:t>
                      </a:r>
                      <a:r>
                        <a:rPr lang="zh-CN" sz="900" kern="0">
                          <a:effectLst/>
                        </a:rPr>
                        <a:t>，无线电探空仪的改进偏置校正，海冰覆盖的</a:t>
                      </a:r>
                      <a:r>
                        <a:rPr lang="en-US" sz="900" kern="0">
                          <a:effectLst/>
                        </a:rPr>
                        <a:t>EDA</a:t>
                      </a:r>
                      <a:r>
                        <a:rPr lang="zh-CN" sz="900" kern="0">
                          <a:effectLst/>
                        </a:rPr>
                        <a:t>扰动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endParaRPr lang="zh-CN" sz="1050" kern="100" dirty="0">
                        <a:effectLst/>
                        <a:latin typeface="等线" panose="02010600030101010101" pitchFamily="2" charset="-122"/>
                        <a:ea typeface="等线" panose="02010600030101010101" pitchFamily="2" charset="-122"/>
                      </a:endParaRPr>
                    </a:p>
                  </a:txBody>
                  <a:tcPr marL="75825" marR="75825" marT="53077" marB="53077"/>
                </a:tc>
                <a:extLst>
                  <a:ext uri="{0D108BD9-81ED-4DB2-BD59-A6C34878D82A}">
                    <a16:rowId xmlns:a16="http://schemas.microsoft.com/office/drawing/2014/main" val="425162789"/>
                  </a:ext>
                </a:extLst>
              </a:tr>
              <a:tr h="270807">
                <a:tc>
                  <a:txBody>
                    <a:bodyPr/>
                    <a:lstStyle/>
                    <a:p>
                      <a:pPr algn="l"/>
                      <a:r>
                        <a:rPr lang="zh-CN" sz="900" kern="0">
                          <a:effectLst/>
                        </a:rPr>
                        <a:t>卫星数据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en-US" sz="900" kern="0" dirty="0">
                          <a:effectLst/>
                        </a:rPr>
                        <a:t>RTTOV-11</a:t>
                      </a:r>
                      <a:r>
                        <a:rPr lang="zh-CN" sz="900" kern="0" dirty="0">
                          <a:effectLst/>
                        </a:rPr>
                        <a:t>，各种组件的全天空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zh-CN" sz="900" kern="0" dirty="0">
                          <a:effectLst/>
                        </a:rPr>
                        <a:t>不适用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extLst>
                  <a:ext uri="{0D108BD9-81ED-4DB2-BD59-A6C34878D82A}">
                    <a16:rowId xmlns:a16="http://schemas.microsoft.com/office/drawing/2014/main" val="2611251457"/>
                  </a:ext>
                </a:extLst>
              </a:tr>
              <a:tr h="228174">
                <a:tc>
                  <a:txBody>
                    <a:bodyPr/>
                    <a:lstStyle/>
                    <a:p>
                      <a:pPr algn="l"/>
                      <a:r>
                        <a:rPr lang="zh-CN" sz="900" kern="0">
                          <a:effectLst/>
                        </a:rPr>
                        <a:t>变分偏置方案</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zh-CN" sz="900" kern="0">
                          <a:effectLst/>
                        </a:rPr>
                        <a:t>还有臭氧、飞机和表面压力数据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zh-CN" sz="900" kern="0" dirty="0">
                          <a:effectLst/>
                        </a:rPr>
                        <a:t>不适用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extLst>
                  <a:ext uri="{0D108BD9-81ED-4DB2-BD59-A6C34878D82A}">
                    <a16:rowId xmlns:a16="http://schemas.microsoft.com/office/drawing/2014/main" val="3527957733"/>
                  </a:ext>
                </a:extLst>
              </a:tr>
              <a:tr h="228174">
                <a:tc>
                  <a:txBody>
                    <a:bodyPr/>
                    <a:lstStyle/>
                    <a:p>
                      <a:pPr algn="l"/>
                      <a:r>
                        <a:rPr lang="zh-CN" sz="900" kern="0">
                          <a:effectLst/>
                        </a:rPr>
                        <a:t>同化系统</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en-US" sz="900" kern="0">
                          <a:effectLst/>
                        </a:rPr>
                        <a:t>IFS </a:t>
                      </a:r>
                      <a:r>
                        <a:rPr lang="zh-CN" sz="900" kern="0">
                          <a:effectLst/>
                        </a:rPr>
                        <a:t>循环</a:t>
                      </a:r>
                      <a:r>
                        <a:rPr lang="en-US" sz="900" kern="0">
                          <a:effectLst/>
                        </a:rPr>
                        <a:t> 41r2 4D-Var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zh-CN" sz="900" kern="0" dirty="0">
                          <a:effectLst/>
                        </a:rPr>
                        <a:t>不适用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extLst>
                  <a:ext uri="{0D108BD9-81ED-4DB2-BD59-A6C34878D82A}">
                    <a16:rowId xmlns:a16="http://schemas.microsoft.com/office/drawing/2014/main" val="3859174950"/>
                  </a:ext>
                </a:extLst>
              </a:tr>
              <a:tr h="228174">
                <a:tc>
                  <a:txBody>
                    <a:bodyPr/>
                    <a:lstStyle/>
                    <a:p>
                      <a:pPr algn="l"/>
                      <a:r>
                        <a:rPr lang="zh-CN" sz="900" kern="0">
                          <a:effectLst/>
                        </a:rPr>
                        <a:t>型号版本</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en-US" sz="900" kern="0" dirty="0">
                          <a:effectLst/>
                        </a:rPr>
                        <a:t>IFS </a:t>
                      </a:r>
                      <a:r>
                        <a:rPr lang="zh-CN" sz="900" kern="0" dirty="0">
                          <a:effectLst/>
                        </a:rPr>
                        <a:t>循环</a:t>
                      </a:r>
                      <a:r>
                        <a:rPr lang="en-US" sz="900" kern="0" dirty="0">
                          <a:effectLst/>
                        </a:rPr>
                        <a:t> 41r2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zh-CN" sz="900" kern="0" dirty="0">
                          <a:effectLst/>
                        </a:rPr>
                        <a:t>包含地表水文的陆地表面交换的平铺</a:t>
                      </a:r>
                      <a:r>
                        <a:rPr lang="en-US" sz="900" kern="0" dirty="0">
                          <a:effectLst/>
                        </a:rPr>
                        <a:t>ECMWF</a:t>
                      </a:r>
                      <a:r>
                        <a:rPr lang="zh-CN" sz="900" kern="0" dirty="0">
                          <a:effectLst/>
                        </a:rPr>
                        <a:t>方案（</a:t>
                      </a:r>
                      <a:r>
                        <a:rPr lang="en-US" sz="900" kern="0" dirty="0">
                          <a:effectLst/>
                        </a:rPr>
                        <a:t>H-TESSEL</a:t>
                      </a:r>
                      <a:r>
                        <a:rPr lang="zh-CN" sz="900" kern="0" dirty="0">
                          <a:effectLst/>
                        </a:rPr>
                        <a:t>）</a:t>
                      </a:r>
                      <a:r>
                        <a:rPr lang="en-US" sz="900" kern="0" dirty="0">
                          <a:effectLst/>
                        </a:rPr>
                        <a:t> IFS </a:t>
                      </a:r>
                      <a:r>
                        <a:rPr lang="zh-CN" sz="900" kern="0" dirty="0">
                          <a:effectLst/>
                        </a:rPr>
                        <a:t>循环</a:t>
                      </a:r>
                      <a:r>
                        <a:rPr lang="en-US" sz="900" kern="0" dirty="0">
                          <a:effectLst/>
                        </a:rPr>
                        <a:t> 45r1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extLst>
                  <a:ext uri="{0D108BD9-81ED-4DB2-BD59-A6C34878D82A}">
                    <a16:rowId xmlns:a16="http://schemas.microsoft.com/office/drawing/2014/main" val="784931602"/>
                  </a:ext>
                </a:extLst>
              </a:tr>
              <a:tr h="228174">
                <a:tc>
                  <a:txBody>
                    <a:bodyPr/>
                    <a:lstStyle/>
                    <a:p>
                      <a:pPr algn="l"/>
                      <a:r>
                        <a:rPr lang="zh-CN" sz="900" kern="0">
                          <a:effectLst/>
                        </a:rPr>
                        <a:t>处理累积的参数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zh-CN" sz="900" kern="0" dirty="0">
                          <a:effectLst/>
                        </a:rPr>
                        <a:t>从以前的后处理中累积</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zh-CN" sz="900" kern="0" dirty="0">
                          <a:effectLst/>
                        </a:rPr>
                        <a:t>从预测开始时累积</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extLst>
                  <a:ext uri="{0D108BD9-81ED-4DB2-BD59-A6C34878D82A}">
                    <a16:rowId xmlns:a16="http://schemas.microsoft.com/office/drawing/2014/main" val="2203875754"/>
                  </a:ext>
                </a:extLst>
              </a:tr>
              <a:tr h="228174">
                <a:tc>
                  <a:txBody>
                    <a:bodyPr/>
                    <a:lstStyle/>
                    <a:p>
                      <a:pPr algn="l"/>
                      <a:r>
                        <a:rPr lang="zh-CN" sz="900" kern="0">
                          <a:effectLst/>
                        </a:rPr>
                        <a:t>技术文档</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en-US" sz="900" u="sng" kern="0">
                          <a:effectLst/>
                          <a:hlinkClick r:id="rId5"/>
                        </a:rPr>
                        <a:t>ERA5 数据文档</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en-US" sz="900" u="sng" kern="0" dirty="0">
                          <a:effectLst/>
                          <a:hlinkClick r:id="rId6"/>
                        </a:rPr>
                        <a:t>ERA5-Land：数据文档</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extLst>
                  <a:ext uri="{0D108BD9-81ED-4DB2-BD59-A6C34878D82A}">
                    <a16:rowId xmlns:a16="http://schemas.microsoft.com/office/drawing/2014/main" val="1885411000"/>
                  </a:ext>
                </a:extLst>
              </a:tr>
              <a:tr h="342542">
                <a:tc>
                  <a:txBody>
                    <a:bodyPr/>
                    <a:lstStyle/>
                    <a:p>
                      <a:pPr algn="l"/>
                      <a:r>
                        <a:rPr lang="zh-CN" sz="900" kern="0">
                          <a:effectLst/>
                        </a:rPr>
                        <a:t>新参数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en-US" sz="900" kern="0" dirty="0">
                          <a:effectLst/>
                        </a:rPr>
                        <a:t>ERA5 </a:t>
                      </a:r>
                      <a:r>
                        <a:rPr lang="zh-CN" sz="900" kern="0" dirty="0">
                          <a:effectLst/>
                        </a:rPr>
                        <a:t>仅表面和单个级别就包含</a:t>
                      </a:r>
                      <a:r>
                        <a:rPr lang="en-US" sz="900" kern="0" dirty="0">
                          <a:effectLst/>
                        </a:rPr>
                        <a:t> 240 </a:t>
                      </a:r>
                      <a:r>
                        <a:rPr lang="zh-CN" sz="900" kern="0" dirty="0">
                          <a:effectLst/>
                        </a:rPr>
                        <a:t>多个参数，以及其他级别类型的参数。有关具体参数，请比较下面链接的技术文档。</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en-US" sz="900" kern="0" dirty="0">
                          <a:effectLst/>
                        </a:rPr>
                        <a:t>ERA5-Land </a:t>
                      </a:r>
                      <a:r>
                        <a:rPr lang="zh-CN" sz="900" kern="0" dirty="0">
                          <a:effectLst/>
                        </a:rPr>
                        <a:t>包含比</a:t>
                      </a:r>
                      <a:r>
                        <a:rPr lang="en-US" sz="900" kern="0" dirty="0">
                          <a:effectLst/>
                        </a:rPr>
                        <a:t> ERA5 </a:t>
                      </a:r>
                      <a:r>
                        <a:rPr lang="zh-CN" sz="900" kern="0" dirty="0">
                          <a:effectLst/>
                        </a:rPr>
                        <a:t>更平坦的地表成分的</a:t>
                      </a:r>
                      <a:r>
                        <a:rPr lang="en-US" sz="900" kern="0" dirty="0">
                          <a:effectLst/>
                        </a:rPr>
                        <a:t> f </a:t>
                      </a:r>
                      <a:r>
                        <a:rPr lang="zh-CN" sz="900" kern="0" dirty="0">
                          <a:effectLst/>
                        </a:rPr>
                        <a:t>内尺度信息，以及特定的蒸发参数。有关具体参数，请比较下面链接的技术文档。</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extLst>
                  <a:ext uri="{0D108BD9-81ED-4DB2-BD59-A6C34878D82A}">
                    <a16:rowId xmlns:a16="http://schemas.microsoft.com/office/drawing/2014/main" val="1261155275"/>
                  </a:ext>
                </a:extLst>
              </a:tr>
              <a:tr h="228174">
                <a:tc>
                  <a:txBody>
                    <a:bodyPr/>
                    <a:lstStyle/>
                    <a:p>
                      <a:pPr algn="l"/>
                      <a:r>
                        <a:rPr lang="zh-CN" sz="900" kern="0">
                          <a:effectLst/>
                        </a:rPr>
                        <a:t>模型输入</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zh-CN" sz="900" kern="0">
                          <a:effectLst/>
                        </a:rPr>
                        <a:t>适合气候（例如</a:t>
                      </a:r>
                      <a:r>
                        <a:rPr lang="en-US" sz="900" kern="0">
                          <a:effectLst/>
                        </a:rPr>
                        <a:t>CMIP5</a:t>
                      </a:r>
                      <a:r>
                        <a:rPr lang="zh-CN" sz="900" kern="0">
                          <a:effectLst/>
                        </a:rPr>
                        <a:t>温室气体，火山爆发，</a:t>
                      </a:r>
                      <a:r>
                        <a:rPr lang="en-US" sz="900" kern="0">
                          <a:effectLst/>
                        </a:rPr>
                        <a:t>SST</a:t>
                      </a:r>
                      <a:r>
                        <a:rPr lang="zh-CN" sz="900" kern="0">
                          <a:effectLst/>
                        </a:rPr>
                        <a:t>和海冰覆盖）</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en-US" sz="900" kern="0" dirty="0">
                          <a:effectLst/>
                        </a:rPr>
                        <a:t>ERA5 </a:t>
                      </a:r>
                      <a:r>
                        <a:rPr lang="zh-CN" sz="900" kern="0" dirty="0">
                          <a:effectLst/>
                        </a:rPr>
                        <a:t>的大气强迫，具有额外的</a:t>
                      </a:r>
                      <a:r>
                        <a:rPr lang="zh-CN" altLang="en-US" sz="900" kern="0" dirty="0">
                          <a:effectLst/>
                        </a:rPr>
                        <a:t>直减率</a:t>
                      </a:r>
                      <a:r>
                        <a:rPr lang="zh-CN" sz="900" kern="0" dirty="0">
                          <a:effectLst/>
                        </a:rPr>
                        <a:t>校正</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extLst>
                  <a:ext uri="{0D108BD9-81ED-4DB2-BD59-A6C34878D82A}">
                    <a16:rowId xmlns:a16="http://schemas.microsoft.com/office/drawing/2014/main" val="1037180338"/>
                  </a:ext>
                </a:extLst>
              </a:tr>
              <a:tr h="228174">
                <a:tc>
                  <a:txBody>
                    <a:bodyPr/>
                    <a:lstStyle/>
                    <a:p>
                      <a:pPr algn="l"/>
                      <a:r>
                        <a:rPr lang="zh-CN" sz="900" kern="0">
                          <a:effectLst/>
                        </a:rPr>
                        <a:t>涵盖期间</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en-US" sz="900" kern="0">
                          <a:effectLst/>
                        </a:rPr>
                        <a:t>1950 - </a:t>
                      </a:r>
                      <a:r>
                        <a:rPr lang="zh-CN" sz="900" kern="0">
                          <a:effectLst/>
                        </a:rPr>
                        <a:t>现在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en-US" sz="900" kern="0" dirty="0">
                          <a:effectLst/>
                        </a:rPr>
                        <a:t>1950 - </a:t>
                      </a:r>
                      <a:r>
                        <a:rPr lang="zh-CN" sz="900" kern="0" dirty="0">
                          <a:effectLst/>
                        </a:rPr>
                        <a:t>现在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extLst>
                  <a:ext uri="{0D108BD9-81ED-4DB2-BD59-A6C34878D82A}">
                    <a16:rowId xmlns:a16="http://schemas.microsoft.com/office/drawing/2014/main" val="3601520683"/>
                  </a:ext>
                </a:extLst>
              </a:tr>
              <a:tr h="341058">
                <a:tc>
                  <a:txBody>
                    <a:bodyPr/>
                    <a:lstStyle/>
                    <a:p>
                      <a:pPr algn="l"/>
                      <a:r>
                        <a:rPr lang="zh-CN" sz="900" kern="0">
                          <a:effectLst/>
                        </a:rPr>
                        <a:t>生产周期</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en-US" sz="900" kern="0">
                          <a:effectLst/>
                        </a:rPr>
                        <a:t>2016</a:t>
                      </a:r>
                      <a:r>
                        <a:rPr lang="zh-CN" sz="900" kern="0">
                          <a:effectLst/>
                        </a:rPr>
                        <a:t>年</a:t>
                      </a:r>
                      <a:r>
                        <a:rPr lang="en-US" sz="900" kern="0">
                          <a:effectLst/>
                        </a:rPr>
                        <a:t>1</a:t>
                      </a:r>
                      <a:r>
                        <a:rPr lang="zh-CN" sz="900" kern="0">
                          <a:effectLst/>
                        </a:rPr>
                        <a:t>月至</a:t>
                      </a:r>
                      <a:r>
                        <a:rPr lang="en-US" sz="900" kern="0">
                          <a:effectLst/>
                        </a:rPr>
                        <a:t>2017</a:t>
                      </a:r>
                      <a:r>
                        <a:rPr lang="zh-CN" sz="900" kern="0">
                          <a:effectLst/>
                        </a:rPr>
                        <a:t>年底，然后近乎实时地继续</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en-US" sz="900" kern="0" dirty="0">
                          <a:effectLst/>
                        </a:rPr>
                        <a:t>2018</a:t>
                      </a:r>
                      <a:r>
                        <a:rPr lang="zh-CN" sz="900" kern="0" dirty="0">
                          <a:effectLst/>
                        </a:rPr>
                        <a:t>年</a:t>
                      </a:r>
                      <a:r>
                        <a:rPr lang="en-US" sz="900" kern="0" dirty="0">
                          <a:effectLst/>
                        </a:rPr>
                        <a:t>5</a:t>
                      </a:r>
                      <a:r>
                        <a:rPr lang="zh-CN" sz="900" kern="0" dirty="0">
                          <a:effectLst/>
                        </a:rPr>
                        <a:t>月至</a:t>
                      </a:r>
                      <a:r>
                        <a:rPr lang="en-US" sz="900" kern="0" dirty="0">
                          <a:effectLst/>
                        </a:rPr>
                        <a:t>2019</a:t>
                      </a:r>
                      <a:r>
                        <a:rPr lang="zh-CN" sz="900" kern="0" dirty="0">
                          <a:effectLst/>
                        </a:rPr>
                        <a:t>年</a:t>
                      </a:r>
                      <a:r>
                        <a:rPr lang="en-US" sz="900" kern="0" dirty="0">
                          <a:effectLst/>
                        </a:rPr>
                        <a:t>7</a:t>
                      </a:r>
                      <a:r>
                        <a:rPr lang="zh-CN" sz="900" kern="0" dirty="0">
                          <a:effectLst/>
                        </a:rPr>
                        <a:t>月</a:t>
                      </a:r>
                      <a:r>
                        <a:rPr lang="en-US" sz="900" kern="0" dirty="0">
                          <a:effectLst/>
                        </a:rPr>
                        <a:t>[1981-2019]</a:t>
                      </a:r>
                      <a:r>
                        <a:rPr lang="zh-CN" sz="900" kern="0" dirty="0">
                          <a:effectLst/>
                        </a:rPr>
                        <a:t>，然后继续延迟</a:t>
                      </a:r>
                      <a:r>
                        <a:rPr lang="en-US" sz="900" kern="0" dirty="0">
                          <a:effectLst/>
                        </a:rPr>
                        <a:t>2-3</a:t>
                      </a:r>
                      <a:r>
                        <a:rPr lang="zh-CN" sz="900" kern="0" dirty="0">
                          <a:effectLst/>
                        </a:rPr>
                        <a:t>个月，实时和</a:t>
                      </a:r>
                      <a:r>
                        <a:rPr lang="en-US" sz="900" kern="0" dirty="0">
                          <a:effectLst/>
                        </a:rPr>
                        <a:t>2020</a:t>
                      </a:r>
                      <a:r>
                        <a:rPr lang="zh-CN" sz="900" kern="0" dirty="0">
                          <a:effectLst/>
                        </a:rPr>
                        <a:t>年</a:t>
                      </a:r>
                      <a:r>
                        <a:rPr lang="en-US" sz="900" kern="0" dirty="0">
                          <a:effectLst/>
                        </a:rPr>
                        <a:t>1</a:t>
                      </a:r>
                      <a:r>
                        <a:rPr lang="zh-CN" sz="900" kern="0" dirty="0">
                          <a:effectLst/>
                        </a:rPr>
                        <a:t>月至</a:t>
                      </a:r>
                      <a:r>
                        <a:rPr lang="en-US" sz="900" kern="0" dirty="0">
                          <a:effectLst/>
                        </a:rPr>
                        <a:t>12</a:t>
                      </a:r>
                      <a:r>
                        <a:rPr lang="zh-CN" sz="900" kern="0" dirty="0">
                          <a:effectLst/>
                        </a:rPr>
                        <a:t>月</a:t>
                      </a:r>
                      <a:r>
                        <a:rPr lang="en-US" sz="900" kern="0" dirty="0">
                          <a:effectLst/>
                        </a:rPr>
                        <a:t>[1950-1980]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extLst>
                  <a:ext uri="{0D108BD9-81ED-4DB2-BD59-A6C34878D82A}">
                    <a16:rowId xmlns:a16="http://schemas.microsoft.com/office/drawing/2014/main" val="2294439590"/>
                  </a:ext>
                </a:extLst>
              </a:tr>
              <a:tr h="342542">
                <a:tc>
                  <a:txBody>
                    <a:bodyPr/>
                    <a:lstStyle/>
                    <a:p>
                      <a:pPr algn="l"/>
                      <a:r>
                        <a:rPr lang="zh-CN" sz="900" kern="0">
                          <a:effectLst/>
                        </a:rPr>
                        <a:t>空间分辨率</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zh-CN" sz="900" kern="0" dirty="0">
                          <a:effectLst/>
                        </a:rPr>
                        <a:t>全球</a:t>
                      </a:r>
                      <a:r>
                        <a:rPr lang="en-US" sz="900" kern="0" dirty="0">
                          <a:effectLst/>
                        </a:rPr>
                        <a:t> 31 </a:t>
                      </a:r>
                      <a:r>
                        <a:rPr lang="zh-CN" sz="900" kern="0" dirty="0">
                          <a:effectLst/>
                        </a:rPr>
                        <a:t>公里，数据同化</a:t>
                      </a:r>
                      <a:r>
                        <a:rPr lang="zh-CN" altLang="en-US" sz="900" kern="0" dirty="0">
                          <a:effectLst/>
                        </a:rPr>
                        <a:t>集合</a:t>
                      </a:r>
                      <a:r>
                        <a:rPr lang="zh-CN" sz="900" kern="0" dirty="0">
                          <a:effectLst/>
                        </a:rPr>
                        <a:t>（</a:t>
                      </a:r>
                      <a:r>
                        <a:rPr lang="en-US" sz="900" kern="0" dirty="0">
                          <a:effectLst/>
                        </a:rPr>
                        <a:t>EDA</a:t>
                      </a:r>
                      <a:r>
                        <a:rPr lang="zh-CN" sz="900" kern="0" dirty="0">
                          <a:effectLst/>
                        </a:rPr>
                        <a:t>） 为</a:t>
                      </a:r>
                      <a:r>
                        <a:rPr lang="en-US" sz="900" kern="0" dirty="0">
                          <a:effectLst/>
                        </a:rPr>
                        <a:t> 62 </a:t>
                      </a:r>
                      <a:r>
                        <a:rPr lang="zh-CN" sz="900" kern="0" dirty="0">
                          <a:effectLst/>
                        </a:rPr>
                        <a:t>公里，</a:t>
                      </a:r>
                      <a:r>
                        <a:rPr lang="en-US" altLang="zh-CN" sz="900" kern="0" dirty="0">
                          <a:effectLst/>
                        </a:rPr>
                        <a:t>1000hPa </a:t>
                      </a:r>
                      <a:r>
                        <a:rPr lang="zh-CN" altLang="en-US" sz="900" kern="0" dirty="0">
                          <a:effectLst/>
                        </a:rPr>
                        <a:t>到</a:t>
                      </a:r>
                      <a:r>
                        <a:rPr lang="en-US" sz="900" kern="0" dirty="0">
                          <a:effectLst/>
                        </a:rPr>
                        <a:t> 0.01 </a:t>
                      </a:r>
                      <a:r>
                        <a:rPr lang="en-US" sz="900" kern="0" dirty="0" err="1">
                          <a:effectLst/>
                        </a:rPr>
                        <a:t>hPa</a:t>
                      </a:r>
                      <a:r>
                        <a:rPr lang="zh-CN" altLang="en-US" sz="900" kern="0" dirty="0">
                          <a:effectLst/>
                        </a:rPr>
                        <a:t>共有</a:t>
                      </a:r>
                      <a:r>
                        <a:rPr lang="en-US" altLang="zh-CN" sz="1050" kern="0" dirty="0">
                          <a:effectLst/>
                        </a:rPr>
                        <a:t>137 </a:t>
                      </a:r>
                      <a:r>
                        <a:rPr lang="zh-CN" altLang="zh-CN" sz="1050" kern="0" dirty="0">
                          <a:effectLst/>
                        </a:rPr>
                        <a:t>个</a:t>
                      </a:r>
                      <a:r>
                        <a:rPr lang="zh-CN" altLang="en-US" sz="1050" kern="0" dirty="0">
                          <a:effectLst/>
                        </a:rPr>
                        <a:t>气压</a:t>
                      </a:r>
                      <a:r>
                        <a:rPr lang="zh-CN" altLang="zh-CN" sz="1050" kern="0" dirty="0">
                          <a:effectLst/>
                        </a:rPr>
                        <a:t>级别</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zh-CN" sz="900" kern="0" dirty="0">
                          <a:effectLst/>
                        </a:rPr>
                        <a:t>全球</a:t>
                      </a:r>
                      <a:r>
                        <a:rPr lang="en-US" sz="900" kern="0" dirty="0">
                          <a:effectLst/>
                        </a:rPr>
                        <a:t>9</a:t>
                      </a:r>
                      <a:r>
                        <a:rPr lang="zh-CN" sz="900" kern="0" dirty="0">
                          <a:effectLst/>
                        </a:rPr>
                        <a:t>公里，</a:t>
                      </a:r>
                      <a:r>
                        <a:rPr lang="en-US" sz="900" kern="0" dirty="0">
                          <a:effectLst/>
                        </a:rPr>
                        <a:t>ERA5</a:t>
                      </a:r>
                      <a:r>
                        <a:rPr lang="en-US" altLang="zh-CN" sz="900" kern="0" dirty="0">
                          <a:effectLst/>
                        </a:rPr>
                        <a:t>-EDA</a:t>
                      </a:r>
                      <a:r>
                        <a:rPr lang="zh-CN" sz="900" kern="0" dirty="0">
                          <a:effectLst/>
                        </a:rPr>
                        <a:t>等效地表</a:t>
                      </a:r>
                      <a:r>
                        <a:rPr lang="zh-CN" altLang="en-US" sz="900" kern="0" dirty="0">
                          <a:effectLst/>
                        </a:rPr>
                        <a:t>场为</a:t>
                      </a:r>
                      <a:r>
                        <a:rPr lang="en-US" sz="900" kern="0" dirty="0">
                          <a:effectLst/>
                        </a:rPr>
                        <a:t>62</a:t>
                      </a:r>
                      <a:r>
                        <a:rPr lang="zh-CN" sz="900" kern="0" dirty="0">
                          <a:effectLst/>
                        </a:rPr>
                        <a:t>公里</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extLst>
                  <a:ext uri="{0D108BD9-81ED-4DB2-BD59-A6C34878D82A}">
                    <a16:rowId xmlns:a16="http://schemas.microsoft.com/office/drawing/2014/main" val="1410271215"/>
                  </a:ext>
                </a:extLst>
              </a:tr>
              <a:tr h="342542">
                <a:tc>
                  <a:txBody>
                    <a:bodyPr/>
                    <a:lstStyle/>
                    <a:p>
                      <a:pPr algn="l"/>
                      <a:r>
                        <a:rPr lang="zh-CN" sz="900" kern="0">
                          <a:effectLst/>
                        </a:rPr>
                        <a:t>输入观测值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zh-CN" sz="900" kern="0" dirty="0">
                          <a:effectLst/>
                        </a:rPr>
                        <a:t>此外，各种新近重新处理的数据集和无法在电子逆向拍卖临时程序中摄取的最新仪器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zh-CN" sz="900" kern="0">
                          <a:effectLst/>
                        </a:rPr>
                        <a:t>观测通过</a:t>
                      </a:r>
                      <a:r>
                        <a:rPr lang="en-US" sz="900" kern="0">
                          <a:effectLst/>
                        </a:rPr>
                        <a:t>ERA5</a:t>
                      </a:r>
                      <a:r>
                        <a:rPr lang="zh-CN" sz="900" kern="0">
                          <a:effectLst/>
                        </a:rPr>
                        <a:t>的大气强迫间接影响模拟。这种强迫推动了</a:t>
                      </a:r>
                      <a:r>
                        <a:rPr lang="en-US" sz="900" kern="0">
                          <a:effectLst/>
                        </a:rPr>
                        <a:t> ERA5-Land</a:t>
                      </a:r>
                      <a:r>
                        <a:rPr lang="zh-CN" sz="900" kern="0">
                          <a:effectLst/>
                        </a:rPr>
                        <a:t>单仿真，它是通过</a:t>
                      </a:r>
                      <a:r>
                        <a:rPr lang="en-US" sz="900" kern="0">
                          <a:effectLst/>
                        </a:rPr>
                        <a:t>4D-VAR</a:t>
                      </a:r>
                      <a:r>
                        <a:rPr lang="zh-CN" sz="900" kern="0">
                          <a:effectLst/>
                        </a:rPr>
                        <a:t>数据同化系统和简化的扩展卡尔曼滤波器同化观测而获得的。</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extLst>
                  <a:ext uri="{0D108BD9-81ED-4DB2-BD59-A6C34878D82A}">
                    <a16:rowId xmlns:a16="http://schemas.microsoft.com/office/drawing/2014/main" val="1549410545"/>
                  </a:ext>
                </a:extLst>
              </a:tr>
              <a:tr h="565833">
                <a:tc>
                  <a:txBody>
                    <a:bodyPr/>
                    <a:lstStyle/>
                    <a:p>
                      <a:pPr algn="l"/>
                      <a:r>
                        <a:rPr lang="zh-CN" sz="900" kern="0">
                          <a:effectLst/>
                        </a:rPr>
                        <a:t>输出频率（时间分辨率）</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zh-CN" sz="900" kern="0" dirty="0">
                          <a:effectLst/>
                        </a:rPr>
                        <a:t>每小时分析字段，数据同化集成 （</a:t>
                      </a:r>
                      <a:r>
                        <a:rPr lang="en-US" sz="900" kern="0" dirty="0">
                          <a:effectLst/>
                        </a:rPr>
                        <a:t>EDA</a:t>
                      </a:r>
                      <a:r>
                        <a:rPr lang="zh-CN" sz="900" kern="0" dirty="0">
                          <a:effectLst/>
                        </a:rPr>
                        <a:t>） 每小时</a:t>
                      </a:r>
                      <a:r>
                        <a:rPr lang="en-US" sz="900" kern="0" dirty="0">
                          <a:effectLst/>
                        </a:rPr>
                        <a:t> 3 </a:t>
                      </a:r>
                      <a:r>
                        <a:rPr lang="zh-CN" sz="900" kern="0" dirty="0">
                          <a:effectLst/>
                        </a:rPr>
                        <a:t>小时</a:t>
                      </a:r>
                      <a:endParaRPr lang="zh-CN" sz="1050" kern="100" dirty="0">
                        <a:effectLst/>
                      </a:endParaRPr>
                    </a:p>
                    <a:p>
                      <a:pPr algn="l">
                        <a:spcBef>
                          <a:spcPts val="750"/>
                        </a:spcBef>
                      </a:pPr>
                      <a:r>
                        <a:rPr lang="zh-CN" sz="900" kern="0" dirty="0">
                          <a:effectLst/>
                        </a:rPr>
                        <a:t>每小时预测字段，数据同化集成 （</a:t>
                      </a:r>
                      <a:r>
                        <a:rPr lang="en-US" sz="900" kern="0" dirty="0">
                          <a:effectLst/>
                        </a:rPr>
                        <a:t>EDA</a:t>
                      </a:r>
                      <a:r>
                        <a:rPr lang="zh-CN" sz="900" kern="0" dirty="0">
                          <a:effectLst/>
                        </a:rPr>
                        <a:t>） 每小时</a:t>
                      </a:r>
                      <a:r>
                        <a:rPr lang="en-US" sz="900" kern="0" dirty="0">
                          <a:effectLst/>
                        </a:rPr>
                        <a:t> 3 </a:t>
                      </a:r>
                      <a:r>
                        <a:rPr lang="zh-CN" sz="900" kern="0" dirty="0">
                          <a:effectLst/>
                        </a:rPr>
                        <a:t>小时，最长</a:t>
                      </a:r>
                      <a:r>
                        <a:rPr lang="en-US" sz="900" kern="0" dirty="0">
                          <a:effectLst/>
                        </a:rPr>
                        <a:t> 18 </a:t>
                      </a:r>
                      <a:r>
                        <a:rPr lang="zh-CN" sz="900" kern="0" dirty="0">
                          <a:effectLst/>
                        </a:rPr>
                        <a:t>小时，频率降低至</a:t>
                      </a:r>
                      <a:r>
                        <a:rPr lang="en-US" sz="900" kern="0" dirty="0">
                          <a:effectLst/>
                        </a:rPr>
                        <a:t> 10 </a:t>
                      </a:r>
                      <a:r>
                        <a:rPr lang="zh-CN" sz="900" kern="0" dirty="0">
                          <a:effectLst/>
                        </a:rPr>
                        <a:t>天（初始版本中未提供）</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tc>
                  <a:txBody>
                    <a:bodyPr/>
                    <a:lstStyle/>
                    <a:p>
                      <a:pPr algn="l"/>
                      <a:r>
                        <a:rPr lang="zh-CN" sz="900" kern="0" dirty="0">
                          <a:effectLst/>
                        </a:rPr>
                        <a:t>所有变量的每小时字段</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5825" marR="75825" marT="53077" marB="53077"/>
                </a:tc>
                <a:extLst>
                  <a:ext uri="{0D108BD9-81ED-4DB2-BD59-A6C34878D82A}">
                    <a16:rowId xmlns:a16="http://schemas.microsoft.com/office/drawing/2014/main" val="4100651377"/>
                  </a:ext>
                </a:extLst>
              </a:tr>
            </a:tbl>
          </a:graphicData>
        </a:graphic>
      </p:graphicFrame>
      <p:pic>
        <p:nvPicPr>
          <p:cNvPr id="16" name="图片 15">
            <a:extLst>
              <a:ext uri="{FF2B5EF4-FFF2-40B4-BE49-F238E27FC236}">
                <a16:creationId xmlns:a16="http://schemas.microsoft.com/office/drawing/2014/main" id="{C744AEBC-ADC2-A338-11AA-03069DFD2C19}"/>
              </a:ext>
            </a:extLst>
          </p:cNvPr>
          <p:cNvPicPr>
            <a:picLocks noChangeAspect="1"/>
          </p:cNvPicPr>
          <p:nvPr/>
        </p:nvPicPr>
        <p:blipFill>
          <a:blip r:embed="rId7"/>
          <a:stretch>
            <a:fillRect/>
          </a:stretch>
        </p:blipFill>
        <p:spPr>
          <a:xfrm>
            <a:off x="7115865" y="1764030"/>
            <a:ext cx="4483100" cy="4483100"/>
          </a:xfrm>
          <a:prstGeom prst="rect">
            <a:avLst/>
          </a:prstGeom>
        </p:spPr>
      </p:pic>
      <p:grpSp>
        <p:nvGrpSpPr>
          <p:cNvPr id="17" name="组合 16">
            <a:extLst>
              <a:ext uri="{FF2B5EF4-FFF2-40B4-BE49-F238E27FC236}">
                <a16:creationId xmlns:a16="http://schemas.microsoft.com/office/drawing/2014/main" id="{38C75B76-1563-8382-C5C1-6BCF11BFDE5B}"/>
              </a:ext>
            </a:extLst>
          </p:cNvPr>
          <p:cNvGrpSpPr/>
          <p:nvPr/>
        </p:nvGrpSpPr>
        <p:grpSpPr>
          <a:xfrm>
            <a:off x="625262" y="302189"/>
            <a:ext cx="3975100" cy="656661"/>
            <a:chOff x="7192010" y="1640849"/>
            <a:chExt cx="3975100" cy="656661"/>
          </a:xfrm>
        </p:grpSpPr>
        <p:sp>
          <p:nvSpPr>
            <p:cNvPr id="18" name="文本框 17">
              <a:extLst>
                <a:ext uri="{FF2B5EF4-FFF2-40B4-BE49-F238E27FC236}">
                  <a16:creationId xmlns:a16="http://schemas.microsoft.com/office/drawing/2014/main" id="{F1D18A80-19AB-26DC-7918-A5FFD734C467}"/>
                </a:ext>
              </a:extLst>
            </p:cNvPr>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ECMWF Re-Analysis</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19" name="文本框 18">
              <a:extLst>
                <a:ext uri="{FF2B5EF4-FFF2-40B4-BE49-F238E27FC236}">
                  <a16:creationId xmlns:a16="http://schemas.microsoft.com/office/drawing/2014/main" id="{18D60666-2E6B-1E16-706E-DE5D5471A81D}"/>
                </a:ext>
              </a:extLst>
            </p:cNvPr>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cs typeface="+mn-ea"/>
                  <a:sym typeface="+mn-lt"/>
                </a:rPr>
                <a:t>ERA</a:t>
              </a:r>
            </a:p>
          </p:txBody>
        </p:sp>
      </p:grpSp>
    </p:spTree>
    <p:extLst>
      <p:ext uri="{BB962C8B-B14F-4D97-AF65-F5344CB8AC3E}">
        <p14:creationId xmlns:p14="http://schemas.microsoft.com/office/powerpoint/2010/main" val="3514614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0" y="687070"/>
            <a:ext cx="12192965" cy="694056"/>
            <a:chOff x="0" y="623570"/>
            <a:chExt cx="12192965" cy="694056"/>
          </a:xfrm>
        </p:grpSpPr>
        <p:cxnSp>
          <p:nvCxnSpPr>
            <p:cNvPr id="44" name="直接连接符 43"/>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625262" y="302189"/>
            <a:ext cx="3975100" cy="656661"/>
            <a:chOff x="7192010" y="1640849"/>
            <a:chExt cx="3975100" cy="656661"/>
          </a:xfrm>
        </p:grpSpPr>
        <p:sp>
          <p:nvSpPr>
            <p:cNvPr id="53" name="文本框 52"/>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cs typeface="+mn-ea"/>
                  <a:sym typeface="+mn-lt"/>
                </a:rPr>
                <a:t>标题文字添加此处</a:t>
              </a:r>
            </a:p>
          </p:txBody>
        </p:sp>
        <p:sp>
          <p:nvSpPr>
            <p:cNvPr id="54" name="文本框 53"/>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cs typeface="+mn-ea"/>
                  <a:sym typeface="+mn-lt"/>
                </a:rPr>
                <a:t>The user can demonstrate on projector or computer</a:t>
              </a:r>
            </a:p>
          </p:txBody>
        </p:sp>
      </p:grpSp>
      <p:pic>
        <p:nvPicPr>
          <p:cNvPr id="4" name="图片 3">
            <a:extLst>
              <a:ext uri="{FF2B5EF4-FFF2-40B4-BE49-F238E27FC236}">
                <a16:creationId xmlns:a16="http://schemas.microsoft.com/office/drawing/2014/main" id="{1F5B2B9D-C761-B397-7D1E-D4F6510EBA82}"/>
              </a:ext>
            </a:extLst>
          </p:cNvPr>
          <p:cNvPicPr>
            <a:picLocks noChangeAspect="1"/>
          </p:cNvPicPr>
          <p:nvPr/>
        </p:nvPicPr>
        <p:blipFill>
          <a:blip r:embed="rId3"/>
          <a:stretch>
            <a:fillRect/>
          </a:stretch>
        </p:blipFill>
        <p:spPr>
          <a:xfrm>
            <a:off x="1809222" y="1331913"/>
            <a:ext cx="2508778" cy="4907001"/>
          </a:xfrm>
          <a:prstGeom prst="rect">
            <a:avLst/>
          </a:prstGeom>
        </p:spPr>
      </p:pic>
      <p:pic>
        <p:nvPicPr>
          <p:cNvPr id="7" name="图片 6">
            <a:extLst>
              <a:ext uri="{FF2B5EF4-FFF2-40B4-BE49-F238E27FC236}">
                <a16:creationId xmlns:a16="http://schemas.microsoft.com/office/drawing/2014/main" id="{CE4054E3-C465-D4A8-92E2-20648E65284B}"/>
              </a:ext>
            </a:extLst>
          </p:cNvPr>
          <p:cNvPicPr>
            <a:picLocks noChangeAspect="1"/>
          </p:cNvPicPr>
          <p:nvPr/>
        </p:nvPicPr>
        <p:blipFill>
          <a:blip r:embed="rId4"/>
          <a:stretch>
            <a:fillRect/>
          </a:stretch>
        </p:blipFill>
        <p:spPr>
          <a:xfrm>
            <a:off x="7076104" y="2147905"/>
            <a:ext cx="3572665" cy="3392487"/>
          </a:xfrm>
          <a:prstGeom prst="rect">
            <a:avLst/>
          </a:prstGeom>
        </p:spPr>
      </p:pic>
      <p:sp>
        <p:nvSpPr>
          <p:cNvPr id="73" name="文本框 72">
            <a:extLst>
              <a:ext uri="{FF2B5EF4-FFF2-40B4-BE49-F238E27FC236}">
                <a16:creationId xmlns:a16="http://schemas.microsoft.com/office/drawing/2014/main" id="{618EE0A6-C170-1F32-4FFB-9E19C5E5F623}"/>
              </a:ext>
            </a:extLst>
          </p:cNvPr>
          <p:cNvSpPr txBox="1"/>
          <p:nvPr/>
        </p:nvSpPr>
        <p:spPr>
          <a:xfrm>
            <a:off x="2562225" y="6238914"/>
            <a:ext cx="854075" cy="394210"/>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cs typeface="+mn-ea"/>
                <a:sym typeface="+mn-lt"/>
              </a:rPr>
              <a:t>ERA5</a:t>
            </a: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74" name="文本框 73">
            <a:extLst>
              <a:ext uri="{FF2B5EF4-FFF2-40B4-BE49-F238E27FC236}">
                <a16:creationId xmlns:a16="http://schemas.microsoft.com/office/drawing/2014/main" id="{0397AE75-EF5C-4A32-4123-81E5B796149F}"/>
              </a:ext>
            </a:extLst>
          </p:cNvPr>
          <p:cNvSpPr txBox="1"/>
          <p:nvPr/>
        </p:nvSpPr>
        <p:spPr>
          <a:xfrm>
            <a:off x="8131175" y="5676390"/>
            <a:ext cx="1463675" cy="394210"/>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cs typeface="+mn-ea"/>
                <a:sym typeface="+mn-lt"/>
              </a:rPr>
              <a:t>ERA5-Land</a:t>
            </a: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1371782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0" y="687070"/>
            <a:ext cx="12192965" cy="694056"/>
            <a:chOff x="0" y="623570"/>
            <a:chExt cx="12192965" cy="694056"/>
          </a:xfrm>
        </p:grpSpPr>
        <p:cxnSp>
          <p:nvCxnSpPr>
            <p:cNvPr id="44" name="直接连接符 43"/>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5290CCF1-9ACE-5B7B-85C8-328F1C7ADC67}"/>
              </a:ext>
            </a:extLst>
          </p:cNvPr>
          <p:cNvPicPr>
            <a:picLocks noChangeAspect="1"/>
          </p:cNvPicPr>
          <p:nvPr/>
        </p:nvPicPr>
        <p:blipFill>
          <a:blip r:embed="rId3"/>
          <a:stretch>
            <a:fillRect/>
          </a:stretch>
        </p:blipFill>
        <p:spPr>
          <a:xfrm>
            <a:off x="9095813" y="1501776"/>
            <a:ext cx="3084095" cy="4917299"/>
          </a:xfrm>
          <a:prstGeom prst="rect">
            <a:avLst/>
          </a:prstGeom>
        </p:spPr>
      </p:pic>
      <p:sp>
        <p:nvSpPr>
          <p:cNvPr id="21" name="文本框 20">
            <a:extLst>
              <a:ext uri="{FF2B5EF4-FFF2-40B4-BE49-F238E27FC236}">
                <a16:creationId xmlns:a16="http://schemas.microsoft.com/office/drawing/2014/main" id="{076E00DD-FC55-6087-7378-D45619BB15D8}"/>
              </a:ext>
            </a:extLst>
          </p:cNvPr>
          <p:cNvSpPr txBox="1"/>
          <p:nvPr/>
        </p:nvSpPr>
        <p:spPr>
          <a:xfrm>
            <a:off x="113849" y="1321604"/>
            <a:ext cx="4486513" cy="1839671"/>
          </a:xfrm>
          <a:prstGeom prst="rect">
            <a:avLst/>
          </a:prstGeom>
        </p:spPr>
        <p:txBody>
          <a:bodyPr wrap="square">
            <a:spAutoFit/>
            <a:scene3d>
              <a:camera prst="orthographicFront"/>
              <a:lightRig rig="threePt" dir="t"/>
            </a:scene3d>
            <a:sp3d contourW="12700"/>
          </a:bodyPr>
          <a:lstStyle>
            <a:defPPr>
              <a:defRPr lang="zh-CN"/>
            </a:defPPr>
            <a:lvl1pPr marR="0" lvl="0" indent="0" algn="just" fontAlgn="auto">
              <a:lnSpc>
                <a:spcPct val="120000"/>
              </a:lnSpc>
              <a:spcBef>
                <a:spcPts val="0"/>
              </a:spcBef>
              <a:spcAft>
                <a:spcPts val="0"/>
              </a:spcAft>
              <a:buClrTx/>
              <a:buSzTx/>
              <a:buFontTx/>
              <a:buNone/>
              <a:tabLst/>
              <a:defRPr sz="1400">
                <a:solidFill>
                  <a:prstClr val="white"/>
                </a:solidFill>
                <a:cs typeface="+mn-ea"/>
              </a:defRPr>
            </a:lvl1pPr>
          </a:lstStyle>
          <a:p>
            <a:r>
              <a:rPr lang="en-US" altLang="zh-CN" sz="1600" b="1" dirty="0"/>
              <a:t>2M</a:t>
            </a:r>
            <a:r>
              <a:rPr lang="zh-CN" altLang="en-US" sz="1600" b="1" dirty="0"/>
              <a:t>下载速率</a:t>
            </a:r>
            <a:endParaRPr lang="en-US" altLang="zh-CN" sz="1600" b="1" dirty="0"/>
          </a:p>
          <a:p>
            <a:r>
              <a:rPr lang="en-US" altLang="zh-CN" sz="1600" dirty="0"/>
              <a:t>ERA5: 72*(16*1024/2)/60/60/24=6.83 </a:t>
            </a:r>
            <a:r>
              <a:rPr lang="zh-CN" altLang="en-US" sz="1600" dirty="0"/>
              <a:t>天</a:t>
            </a:r>
            <a:endParaRPr lang="en-US" altLang="zh-CN" sz="1600" dirty="0"/>
          </a:p>
          <a:p>
            <a:r>
              <a:rPr lang="en-US" altLang="zh-CN" sz="1600" dirty="0"/>
              <a:t>ERA5-land: 72*(42*1024/2)/60/60/24=17.92 </a:t>
            </a:r>
            <a:r>
              <a:rPr lang="zh-CN" altLang="en-US" sz="1600" dirty="0"/>
              <a:t>天</a:t>
            </a:r>
            <a:endParaRPr lang="en-US" altLang="zh-CN" sz="1600" dirty="0"/>
          </a:p>
          <a:p>
            <a:r>
              <a:rPr lang="en-US" altLang="zh-CN" sz="1600" b="1" dirty="0"/>
              <a:t>10M</a:t>
            </a:r>
            <a:r>
              <a:rPr lang="zh-CN" altLang="en-US" sz="1600" b="1" dirty="0"/>
              <a:t>下载速率</a:t>
            </a:r>
            <a:endParaRPr lang="en-US" altLang="zh-CN" sz="1600" b="1" dirty="0"/>
          </a:p>
          <a:p>
            <a:r>
              <a:rPr lang="en-US" altLang="zh-CN" sz="1600" dirty="0"/>
              <a:t>ERA5: 72*(16*1024/10)/60/60/24= 1.37</a:t>
            </a:r>
            <a:r>
              <a:rPr lang="zh-CN" altLang="en-US" sz="1600" dirty="0"/>
              <a:t>天</a:t>
            </a:r>
            <a:endParaRPr lang="en-US" altLang="zh-CN" sz="1600" dirty="0"/>
          </a:p>
          <a:p>
            <a:r>
              <a:rPr lang="en-US" altLang="zh-CN" sz="1600" dirty="0"/>
              <a:t>ERA5-land: 72*(42*1024/10)/60/60/24=3.58 </a:t>
            </a:r>
            <a:r>
              <a:rPr lang="zh-CN" altLang="en-US" sz="1600" dirty="0"/>
              <a:t>天</a:t>
            </a:r>
          </a:p>
        </p:txBody>
      </p:sp>
      <p:sp>
        <p:nvSpPr>
          <p:cNvPr id="19" name="文本框 18">
            <a:extLst>
              <a:ext uri="{FF2B5EF4-FFF2-40B4-BE49-F238E27FC236}">
                <a16:creationId xmlns:a16="http://schemas.microsoft.com/office/drawing/2014/main" id="{E5B2A6D9-303D-E1B8-76E3-4ABDB06853F3}"/>
              </a:ext>
            </a:extLst>
          </p:cNvPr>
          <p:cNvSpPr txBox="1"/>
          <p:nvPr/>
        </p:nvSpPr>
        <p:spPr>
          <a:xfrm>
            <a:off x="4541835" y="1331913"/>
            <a:ext cx="4742568" cy="951543"/>
          </a:xfrm>
          <a:prstGeom prst="rect">
            <a:avLst/>
          </a:prstGeom>
        </p:spPr>
        <p:txBody>
          <a:bodyPr wrap="square">
            <a:spAutoFit/>
            <a:scene3d>
              <a:camera prst="orthographicFront"/>
              <a:lightRig rig="threePt" dir="t"/>
            </a:scene3d>
            <a:sp3d contourW="12700"/>
          </a:bodyPr>
          <a:lstStyle>
            <a:defPPr>
              <a:defRPr lang="zh-CN"/>
            </a:defPPr>
            <a:lvl1pPr marR="0" lvl="0" indent="0" algn="just" fontAlgn="auto">
              <a:lnSpc>
                <a:spcPct val="120000"/>
              </a:lnSpc>
              <a:spcBef>
                <a:spcPts val="0"/>
              </a:spcBef>
              <a:spcAft>
                <a:spcPts val="0"/>
              </a:spcAft>
              <a:buClrTx/>
              <a:buSzTx/>
              <a:buFontTx/>
              <a:buNone/>
              <a:tabLst/>
              <a:defRPr sz="1600" b="1">
                <a:solidFill>
                  <a:prstClr val="white"/>
                </a:solidFill>
                <a:cs typeface="+mn-ea"/>
              </a:defRPr>
            </a:lvl1pPr>
          </a:lstStyle>
          <a:p>
            <a:r>
              <a:rPr lang="zh-CN" altLang="en-US" dirty="0"/>
              <a:t>存储</a:t>
            </a:r>
            <a:endParaRPr lang="en-US" altLang="zh-CN" dirty="0"/>
          </a:p>
          <a:p>
            <a:r>
              <a:rPr lang="en-US" altLang="zh-CN" b="0" dirty="0"/>
              <a:t>ERA5: 72*16/1024 </a:t>
            </a:r>
            <a:r>
              <a:rPr lang="en-US" altLang="zh-CN" dirty="0"/>
              <a:t>= </a:t>
            </a:r>
            <a:r>
              <a:rPr lang="en-US" altLang="zh-CN" b="0" dirty="0"/>
              <a:t>1.25T * 4 = 5T</a:t>
            </a:r>
          </a:p>
          <a:p>
            <a:r>
              <a:rPr lang="en-US" altLang="zh-CN" sz="1600" b="0" dirty="0"/>
              <a:t>ERA5-land: 72*40/1024 = 2.8125T * 4 = 11.25T</a:t>
            </a:r>
            <a:endParaRPr lang="zh-CN" altLang="en-US" b="0" dirty="0"/>
          </a:p>
        </p:txBody>
      </p:sp>
      <p:pic>
        <p:nvPicPr>
          <p:cNvPr id="5" name="图片 4">
            <a:extLst>
              <a:ext uri="{FF2B5EF4-FFF2-40B4-BE49-F238E27FC236}">
                <a16:creationId xmlns:a16="http://schemas.microsoft.com/office/drawing/2014/main" id="{990BB1FE-DF76-1658-549A-5E28737E8BE0}"/>
              </a:ext>
            </a:extLst>
          </p:cNvPr>
          <p:cNvPicPr>
            <a:picLocks noChangeAspect="1"/>
          </p:cNvPicPr>
          <p:nvPr/>
        </p:nvPicPr>
        <p:blipFill>
          <a:blip r:embed="rId4"/>
          <a:stretch>
            <a:fillRect/>
          </a:stretch>
        </p:blipFill>
        <p:spPr>
          <a:xfrm>
            <a:off x="241874" y="3281926"/>
            <a:ext cx="8175078" cy="3078156"/>
          </a:xfrm>
          <a:prstGeom prst="rect">
            <a:avLst/>
          </a:prstGeom>
        </p:spPr>
      </p:pic>
      <p:grpSp>
        <p:nvGrpSpPr>
          <p:cNvPr id="18" name="组合 17">
            <a:extLst>
              <a:ext uri="{FF2B5EF4-FFF2-40B4-BE49-F238E27FC236}">
                <a16:creationId xmlns:a16="http://schemas.microsoft.com/office/drawing/2014/main" id="{26A337CB-224A-6868-5A91-4725F4532A8C}"/>
              </a:ext>
            </a:extLst>
          </p:cNvPr>
          <p:cNvGrpSpPr/>
          <p:nvPr/>
        </p:nvGrpSpPr>
        <p:grpSpPr>
          <a:xfrm>
            <a:off x="625262" y="302189"/>
            <a:ext cx="3975100" cy="656661"/>
            <a:chOff x="7192010" y="1640849"/>
            <a:chExt cx="3975100" cy="656661"/>
          </a:xfrm>
        </p:grpSpPr>
        <p:sp>
          <p:nvSpPr>
            <p:cNvPr id="20" name="文本框 19">
              <a:extLst>
                <a:ext uri="{FF2B5EF4-FFF2-40B4-BE49-F238E27FC236}">
                  <a16:creationId xmlns:a16="http://schemas.microsoft.com/office/drawing/2014/main" id="{6C4A08AA-EED1-1DB4-1A94-E15F9B876B37}"/>
                </a:ext>
              </a:extLst>
            </p:cNvPr>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Data Access</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22" name="文本框 21">
              <a:extLst>
                <a:ext uri="{FF2B5EF4-FFF2-40B4-BE49-F238E27FC236}">
                  <a16:creationId xmlns:a16="http://schemas.microsoft.com/office/drawing/2014/main" id="{47E1665A-48E2-A1A7-113E-0363D22DCDD5}"/>
                </a:ext>
              </a:extLst>
            </p:cNvPr>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prstClr val="white"/>
                </a:solidFill>
                <a:effectLst/>
                <a:uLnTx/>
                <a:uFillTx/>
                <a:cs typeface="+mn-ea"/>
                <a:sym typeface="+mn-lt"/>
              </a:endParaRPr>
            </a:p>
          </p:txBody>
        </p:sp>
      </p:grpSp>
    </p:spTree>
    <p:extLst>
      <p:ext uri="{BB962C8B-B14F-4D97-AF65-F5344CB8AC3E}">
        <p14:creationId xmlns:p14="http://schemas.microsoft.com/office/powerpoint/2010/main" val="2545194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687070"/>
            <a:ext cx="12192965" cy="694056"/>
            <a:chOff x="0" y="623570"/>
            <a:chExt cx="12192965" cy="694056"/>
          </a:xfrm>
        </p:grpSpPr>
        <p:cxnSp>
          <p:nvCxnSpPr>
            <p:cNvPr id="22" name="直接连接符 21"/>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2A377DAC-EC14-ED32-CC8B-2FF8472506EC}"/>
              </a:ext>
            </a:extLst>
          </p:cNvPr>
          <p:cNvGrpSpPr/>
          <p:nvPr/>
        </p:nvGrpSpPr>
        <p:grpSpPr>
          <a:xfrm>
            <a:off x="625262" y="302189"/>
            <a:ext cx="3975100" cy="656661"/>
            <a:chOff x="7192010" y="1640849"/>
            <a:chExt cx="3975100" cy="656661"/>
          </a:xfrm>
        </p:grpSpPr>
        <p:sp>
          <p:nvSpPr>
            <p:cNvPr id="34" name="文本框 33">
              <a:extLst>
                <a:ext uri="{FF2B5EF4-FFF2-40B4-BE49-F238E27FC236}">
                  <a16:creationId xmlns:a16="http://schemas.microsoft.com/office/drawing/2014/main" id="{73B9E061-8A22-6ED4-E328-9CB489A2A109}"/>
                </a:ext>
              </a:extLst>
            </p:cNvPr>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Data Access</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35" name="文本框 34">
              <a:extLst>
                <a:ext uri="{FF2B5EF4-FFF2-40B4-BE49-F238E27FC236}">
                  <a16:creationId xmlns:a16="http://schemas.microsoft.com/office/drawing/2014/main" id="{9169B696-B647-5D3A-119F-5154FDB5B851}"/>
                </a:ext>
              </a:extLst>
            </p:cNvPr>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prstClr val="white"/>
                </a:solidFill>
                <a:effectLst/>
                <a:uLnTx/>
                <a:uFillTx/>
                <a:cs typeface="+mn-ea"/>
                <a:sym typeface="+mn-lt"/>
              </a:endParaRPr>
            </a:p>
          </p:txBody>
        </p:sp>
      </p:grpSp>
      <p:pic>
        <p:nvPicPr>
          <p:cNvPr id="11" name="图片 10">
            <a:extLst>
              <a:ext uri="{FF2B5EF4-FFF2-40B4-BE49-F238E27FC236}">
                <a16:creationId xmlns:a16="http://schemas.microsoft.com/office/drawing/2014/main" id="{E9780D1A-FB84-4E52-30D2-0D96757310A5}"/>
              </a:ext>
            </a:extLst>
          </p:cNvPr>
          <p:cNvPicPr>
            <a:picLocks noChangeAspect="1"/>
          </p:cNvPicPr>
          <p:nvPr/>
        </p:nvPicPr>
        <p:blipFill>
          <a:blip r:embed="rId3"/>
          <a:stretch>
            <a:fillRect/>
          </a:stretch>
        </p:blipFill>
        <p:spPr>
          <a:xfrm>
            <a:off x="1997924" y="1452563"/>
            <a:ext cx="3861885" cy="2076619"/>
          </a:xfrm>
          <a:prstGeom prst="rect">
            <a:avLst/>
          </a:prstGeom>
        </p:spPr>
      </p:pic>
      <p:pic>
        <p:nvPicPr>
          <p:cNvPr id="13" name="图片 12">
            <a:extLst>
              <a:ext uri="{FF2B5EF4-FFF2-40B4-BE49-F238E27FC236}">
                <a16:creationId xmlns:a16="http://schemas.microsoft.com/office/drawing/2014/main" id="{5D2936BC-DE94-C294-6C2F-40636FC231F8}"/>
              </a:ext>
            </a:extLst>
          </p:cNvPr>
          <p:cNvPicPr>
            <a:picLocks noChangeAspect="1"/>
          </p:cNvPicPr>
          <p:nvPr/>
        </p:nvPicPr>
        <p:blipFill>
          <a:blip r:embed="rId4"/>
          <a:stretch>
            <a:fillRect/>
          </a:stretch>
        </p:blipFill>
        <p:spPr>
          <a:xfrm>
            <a:off x="6070009" y="1452563"/>
            <a:ext cx="3861886" cy="2086011"/>
          </a:xfrm>
          <a:prstGeom prst="rect">
            <a:avLst/>
          </a:prstGeom>
        </p:spPr>
      </p:pic>
      <p:pic>
        <p:nvPicPr>
          <p:cNvPr id="16" name="图片 15">
            <a:extLst>
              <a:ext uri="{FF2B5EF4-FFF2-40B4-BE49-F238E27FC236}">
                <a16:creationId xmlns:a16="http://schemas.microsoft.com/office/drawing/2014/main" id="{83AD96D5-831C-F8FA-5326-6C94173C7946}"/>
              </a:ext>
            </a:extLst>
          </p:cNvPr>
          <p:cNvPicPr>
            <a:picLocks noChangeAspect="1"/>
          </p:cNvPicPr>
          <p:nvPr/>
        </p:nvPicPr>
        <p:blipFill>
          <a:blip r:embed="rId5"/>
          <a:stretch>
            <a:fillRect/>
          </a:stretch>
        </p:blipFill>
        <p:spPr>
          <a:xfrm>
            <a:off x="3907147" y="3934124"/>
            <a:ext cx="3861885" cy="2067256"/>
          </a:xfrm>
          <a:prstGeom prst="rect">
            <a:avLst/>
          </a:prstGeom>
        </p:spPr>
      </p:pic>
    </p:spTree>
    <p:extLst>
      <p:ext uri="{BB962C8B-B14F-4D97-AF65-F5344CB8AC3E}">
        <p14:creationId xmlns:p14="http://schemas.microsoft.com/office/powerpoint/2010/main" val="3551263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商务云科技大数据工作汇报ppt模板"/>
</p:tagLst>
</file>

<file path=ppt/tags/tag10.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Oval 5"/>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椭圆 30"/>
</p:tagLst>
</file>

<file path=ppt/tags/tag6.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椭圆 30"/>
</p:tagLst>
</file>

<file path=ppt/tags/tag7.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Freeform 95"/>
</p:tagLst>
</file>

<file path=ppt/tags/tag8.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Oval 55"/>
</p:tagLst>
</file>

<file path=ppt/tags/tag9.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Freeform 94"/>
</p:tagLst>
</file>

<file path=ppt/theme/theme1.xml><?xml version="1.0" encoding="utf-8"?>
<a:theme xmlns:a="http://schemas.openxmlformats.org/drawingml/2006/main" name="包图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3607</TotalTime>
  <Words>1860</Words>
  <Application>Microsoft Office PowerPoint</Application>
  <PresentationFormat>宽屏</PresentationFormat>
  <Paragraphs>196</Paragraphs>
  <Slides>29</Slides>
  <Notes>26</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29</vt:i4>
      </vt:variant>
    </vt:vector>
  </HeadingPairs>
  <TitlesOfParts>
    <vt:vector size="32" baseType="lpstr">
      <vt:lpstr>等线</vt:lpstr>
      <vt:lpstr>Arial</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Zhang Hang</cp:lastModifiedBy>
  <cp:revision>145</cp:revision>
  <dcterms:created xsi:type="dcterms:W3CDTF">2017-07-11T08:34:15Z</dcterms:created>
  <dcterms:modified xsi:type="dcterms:W3CDTF">2022-09-19T15:14:31Z</dcterms:modified>
</cp:coreProperties>
</file>